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Lst>
  <p:sldIdLst>
    <p:sldId id="256" r:id="rId2"/>
    <p:sldId id="257" r:id="rId3"/>
    <p:sldId id="258" r:id="rId4"/>
    <p:sldId id="259" r:id="rId5"/>
    <p:sldId id="260" r:id="rId6"/>
    <p:sldId id="271" r:id="rId7"/>
    <p:sldId id="262" r:id="rId8"/>
    <p:sldId id="263" r:id="rId9"/>
    <p:sldId id="272" r:id="rId10"/>
    <p:sldId id="265" r:id="rId11"/>
    <p:sldId id="266" r:id="rId12"/>
    <p:sldId id="273" r:id="rId13"/>
    <p:sldId id="268" r:id="rId14"/>
    <p:sldId id="269"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21" autoAdjust="0"/>
    <p:restoredTop sz="94660"/>
  </p:normalViewPr>
  <p:slideViewPr>
    <p:cSldViewPr snapToGrid="0">
      <p:cViewPr varScale="1">
        <p:scale>
          <a:sx n="50" d="100"/>
          <a:sy n="50" d="100"/>
        </p:scale>
        <p:origin x="696" y="42"/>
      </p:cViewPr>
      <p:guideLst/>
    </p:cSldViewPr>
  </p:slideViewPr>
  <p:notesTextViewPr>
    <p:cViewPr>
      <p:scale>
        <a:sx n="1" d="1"/>
        <a:sy n="1" d="1"/>
      </p:scale>
      <p:origin x="0" y="0"/>
    </p:cViewPr>
  </p:notesTextViewPr>
  <p:gridSpacing cx="72008" cy="72008"/>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slides/slide9.xml" Type="http://schemas.openxmlformats.org/officeDocument/2006/relationships/slide"/><Relationship Id="rId11" Target="slides/slide10.xml" Type="http://schemas.openxmlformats.org/officeDocument/2006/relationships/slide"/><Relationship Id="rId12" Target="slides/slide11.xml" Type="http://schemas.openxmlformats.org/officeDocument/2006/relationships/slide"/><Relationship Id="rId13" Target="slides/slide12.xml" Type="http://schemas.openxmlformats.org/officeDocument/2006/relationships/slide"/><Relationship Id="rId14" Target="slides/slide13.xml" Type="http://schemas.openxmlformats.org/officeDocument/2006/relationships/slide"/><Relationship Id="rId15" Target="slides/slide14.xml" Type="http://schemas.openxmlformats.org/officeDocument/2006/relationships/slide"/><Relationship Id="rId16" Target="slides/slide15.xml" Type="http://schemas.openxmlformats.org/officeDocument/2006/relationships/slide"/><Relationship Id="rId17" Target="slides/slide16.xml" Type="http://schemas.openxmlformats.org/officeDocument/2006/relationships/slide"/><Relationship Id="rId18" Target="slides/slide17.xml" Type="http://schemas.openxmlformats.org/officeDocument/2006/relationships/slide"/><Relationship Id="rId19" Target="slides/slide18.xml" Type="http://schemas.openxmlformats.org/officeDocument/2006/relationships/slide"/><Relationship Id="rId2" Target="slides/slide1.xml" Type="http://schemas.openxmlformats.org/officeDocument/2006/relationships/slide"/><Relationship Id="rId20" Target="slides/slide19.xml" Type="http://schemas.openxmlformats.org/officeDocument/2006/relationships/slide"/><Relationship Id="rId21" Target="slides/slide20.xml" Type="http://schemas.openxmlformats.org/officeDocument/2006/relationships/slide"/><Relationship Id="rId22" Target="slides/slide21.xml" Type="http://schemas.openxmlformats.org/officeDocument/2006/relationships/slide"/><Relationship Id="rId23" Target="slides/slide22.xml" Type="http://schemas.openxmlformats.org/officeDocument/2006/relationships/slide"/><Relationship Id="rId24" Target="slides/slide23.xml" Type="http://schemas.openxmlformats.org/officeDocument/2006/relationships/slide"/><Relationship Id="rId25" Target="slides/slide24.xml" Type="http://schemas.openxmlformats.org/officeDocument/2006/relationships/slide"/><Relationship Id="rId26" Target="slides/slide25.xml" Type="http://schemas.openxmlformats.org/officeDocument/2006/relationships/slide"/><Relationship Id="rId27" Target="slides/slide26.xml" Type="http://schemas.openxmlformats.org/officeDocument/2006/relationships/slide"/><Relationship Id="rId28" Target="slides/slide27.xml" Type="http://schemas.openxmlformats.org/officeDocument/2006/relationships/slide"/><Relationship Id="rId29" Target="presProps.xml" Type="http://schemas.openxmlformats.org/officeDocument/2006/relationships/presProps"/><Relationship Id="rId3" Target="slides/slide2.xml" Type="http://schemas.openxmlformats.org/officeDocument/2006/relationships/slide"/><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slides/slide3.xml" Type="http://schemas.openxmlformats.org/officeDocument/2006/relationships/slide"/><Relationship Id="rId5" Target="slides/slide4.xml" Type="http://schemas.openxmlformats.org/officeDocument/2006/relationships/slide"/><Relationship Id="rId6" Target="slides/slide5.xml" Type="http://schemas.openxmlformats.org/officeDocument/2006/relationships/slide"/><Relationship Id="rId7" Target="slides/slide6.xml" Type="http://schemas.openxmlformats.org/officeDocument/2006/relationships/slide"/><Relationship Id="rId8" Target="slides/slide7.xml" Type="http://schemas.openxmlformats.org/officeDocument/2006/relationships/slide"/><Relationship Id="rId9" Target="slides/slide8.xml" Type="http://schemas.openxmlformats.org/officeDocument/2006/relationships/slide"/></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 Id="rId2" Target="../media/image4.png" Type="http://schemas.openxmlformats.org/officeDocument/2006/relationships/image"/></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BFA4783-9FA8-4789-B1E3-318332526066}" type="datetimeFigureOut">
              <a:rPr kumimoji="1" lang="ja-JP" altLang="en-US" smtClean="0"/>
              <a:t>2021/3/26</a:t>
            </a:fld>
            <a:endParaRPr kumimoji="1" lang="ja-JP" altLang="en-US"/>
          </a:p>
        </p:txBody>
      </p:sp>
      <p:sp>
        <p:nvSpPr>
          <p:cNvPr id="5" name="Footer Placeholder 4"/>
          <p:cNvSpPr>
            <a:spLocks noGrp="1"/>
          </p:cNvSpPr>
          <p:nvPr>
            <p:ph type="ftr" sz="quarter" idx="11"/>
          </p:nvPr>
        </p:nvSpPr>
        <p:spPr>
          <a:xfrm>
            <a:off x="2692397" y="5037663"/>
            <a:ext cx="5214635" cy="279400"/>
          </a:xfrm>
        </p:spPr>
        <p:txBody>
          <a:bodyPr/>
          <a:lstStyle/>
          <a:p>
            <a:endParaRPr kumimoji="1" lang="ja-JP" altLang="en-US"/>
          </a:p>
        </p:txBody>
      </p:sp>
      <p:sp>
        <p:nvSpPr>
          <p:cNvPr id="6" name="Slide Number Placeholder 5"/>
          <p:cNvSpPr>
            <a:spLocks noGrp="1"/>
          </p:cNvSpPr>
          <p:nvPr>
            <p:ph type="sldNum" sz="quarter" idx="12"/>
          </p:nvPr>
        </p:nvSpPr>
        <p:spPr>
          <a:xfrm>
            <a:off x="8956900" y="5037663"/>
            <a:ext cx="551167" cy="279400"/>
          </a:xfrm>
        </p:spPr>
        <p:txBody>
          <a:bodyPr/>
          <a:lstStyle/>
          <a:p>
            <a:fld id="{EFB1C8B1-76A5-4152-8926-FF85DEE4027C}" type="slidenum">
              <a:rPr kumimoji="1" lang="ja-JP" altLang="en-US" smtClean="0"/>
              <a:t>‹#›</a:t>
            </a:fld>
            <a:endParaRPr kumimoji="1" lang="ja-JP" alt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9726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BFA4783-9FA8-4789-B1E3-318332526066}" type="datetimeFigureOut">
              <a:rPr kumimoji="1" lang="ja-JP" altLang="en-US" smtClean="0"/>
              <a:t>2021/3/26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FB1C8B1-76A5-4152-8926-FF85DEE4027C}" type="slidenum">
              <a:rPr kumimoji="1" lang="ja-JP" altLang="en-US" smtClean="0"/>
              <a:t>‹#›</a:t>
            </a:fld>
            <a:endParaRPr kumimoji="1" lang="ja-JP" altLang="en-US"/>
          </a:p>
        </p:txBody>
      </p:sp>
    </p:spTree>
    <p:extLst>
      <p:ext uri="{BB962C8B-B14F-4D97-AF65-F5344CB8AC3E}">
        <p14:creationId xmlns:p14="http://schemas.microsoft.com/office/powerpoint/2010/main" val="356126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BFA4783-9FA8-4789-B1E3-318332526066}" type="datetimeFigureOut">
              <a:rPr kumimoji="1" lang="ja-JP" altLang="en-US" smtClean="0"/>
              <a:t>2021/3/26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B1C8B1-76A5-4152-8926-FF85DEE4027C}" type="slidenum">
              <a:rPr kumimoji="1" lang="ja-JP" altLang="en-US" smtClean="0"/>
              <a:t>‹#›</a:t>
            </a:fld>
            <a:endParaRPr kumimoji="1" lang="ja-JP" alt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7897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BFA4783-9FA8-4789-B1E3-318332526066}" type="datetimeFigureOut">
              <a:rPr kumimoji="1" lang="ja-JP" altLang="en-US" smtClean="0"/>
              <a:t>2021/3/26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B1C8B1-76A5-4152-8926-FF85DEE4027C}" type="slidenum">
              <a:rPr kumimoji="1" lang="ja-JP" altLang="en-US" smtClean="0"/>
              <a:t>‹#›</a:t>
            </a:fld>
            <a:endParaRPr kumimoji="1" lang="ja-JP" alt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652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BFA4783-9FA8-4789-B1E3-318332526066}" type="datetimeFigureOut">
              <a:rPr kumimoji="1" lang="ja-JP" altLang="en-US" smtClean="0"/>
              <a:t>2021/3/26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B1C8B1-76A5-4152-8926-FF85DEE4027C}" type="slidenum">
              <a:rPr kumimoji="1" lang="ja-JP" altLang="en-US" smtClean="0"/>
              <a:t>‹#›</a:t>
            </a:fld>
            <a:endParaRPr kumimoji="1" lang="ja-JP" altLang="en-US"/>
          </a:p>
        </p:txBody>
      </p:sp>
    </p:spTree>
    <p:extLst>
      <p:ext uri="{BB962C8B-B14F-4D97-AF65-F5344CB8AC3E}">
        <p14:creationId xmlns:p14="http://schemas.microsoft.com/office/powerpoint/2010/main" val="643383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ja-JP" altLang="en-US" smtClean="0"/>
              <a:t>マスター タイトルの書式設定</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BFA4783-9FA8-4789-B1E3-318332526066}" type="datetimeFigureOut">
              <a:rPr kumimoji="1" lang="ja-JP" altLang="en-US" smtClean="0"/>
              <a:t>2021/3/26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B1C8B1-76A5-4152-8926-FF85DEE4027C}" type="slidenum">
              <a:rPr kumimoji="1" lang="ja-JP" altLang="en-US" smtClean="0"/>
              <a:t>‹#›</a:t>
            </a:fld>
            <a:endParaRPr kumimoji="1" lang="ja-JP" alt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1112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ja-JP" altLang="en-US" smtClean="0"/>
              <a:t>マスター タイトルの書式設定</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BFA4783-9FA8-4789-B1E3-318332526066}" type="datetimeFigureOut">
              <a:rPr kumimoji="1" lang="ja-JP" altLang="en-US" smtClean="0"/>
              <a:t>2021/3/26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B1C8B1-76A5-4152-8926-FF85DEE4027C}" type="slidenum">
              <a:rPr kumimoji="1" lang="ja-JP" altLang="en-US" smtClean="0"/>
              <a:t>‹#›</a:t>
            </a:fld>
            <a:endParaRPr kumimoji="1" lang="ja-JP" alt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5894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BFA4783-9FA8-4789-B1E3-318332526066}" type="datetimeFigureOut">
              <a:rPr kumimoji="1" lang="ja-JP" altLang="en-US" smtClean="0"/>
              <a:t>2021/3/26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B1C8B1-76A5-4152-8926-FF85DEE4027C}" type="slidenum">
              <a:rPr kumimoji="1" lang="ja-JP" altLang="en-US" smtClean="0"/>
              <a:t>‹#›</a:t>
            </a:fld>
            <a:endParaRPr kumimoji="1" lang="ja-JP"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8870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BFA4783-9FA8-4789-B1E3-318332526066}" type="datetimeFigureOut">
              <a:rPr kumimoji="1" lang="ja-JP" altLang="en-US" smtClean="0"/>
              <a:t>2021/3/26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B1C8B1-76A5-4152-8926-FF85DEE4027C}" type="slidenum">
              <a:rPr kumimoji="1" lang="ja-JP" altLang="en-US" smtClean="0"/>
              <a:t>‹#›</a:t>
            </a:fld>
            <a:endParaRPr kumimoji="1" lang="ja-JP" alt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1320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BFA4783-9FA8-4789-B1E3-318332526066}" type="datetimeFigureOut">
              <a:rPr kumimoji="1" lang="ja-JP" altLang="en-US" smtClean="0"/>
              <a:t>2021/3/26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B1C8B1-76A5-4152-8926-FF85DEE4027C}" type="slidenum">
              <a:rPr kumimoji="1" lang="ja-JP" altLang="en-US" smtClean="0"/>
              <a:t>‹#›</a:t>
            </a:fld>
            <a:endParaRPr kumimoji="1" lang="ja-JP" altLang="en-US"/>
          </a:p>
        </p:txBody>
      </p:sp>
    </p:spTree>
    <p:extLst>
      <p:ext uri="{BB962C8B-B14F-4D97-AF65-F5344CB8AC3E}">
        <p14:creationId xmlns:p14="http://schemas.microsoft.com/office/powerpoint/2010/main" val="1634556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BFA4783-9FA8-4789-B1E3-318332526066}" type="datetimeFigureOut">
              <a:rPr kumimoji="1" lang="ja-JP" altLang="en-US" smtClean="0"/>
              <a:t>2021/3/26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B1C8B1-76A5-4152-8926-FF85DEE4027C}" type="slidenum">
              <a:rPr kumimoji="1" lang="ja-JP" altLang="en-US" smtClean="0"/>
              <a:t>‹#›</a:t>
            </a:fld>
            <a:endParaRPr kumimoji="1" lang="ja-JP" alt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6648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BFA4783-9FA8-4789-B1E3-318332526066}" type="datetimeFigureOut">
              <a:rPr kumimoji="1" lang="ja-JP" altLang="en-US" smtClean="0"/>
              <a:t>2021/3/26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FB1C8B1-76A5-4152-8926-FF85DEE4027C}" type="slidenum">
              <a:rPr kumimoji="1" lang="ja-JP" altLang="en-US" smtClean="0"/>
              <a:t>‹#›</a:t>
            </a:fld>
            <a:endParaRPr kumimoji="1" lang="ja-JP" altLang="en-US"/>
          </a:p>
        </p:txBody>
      </p:sp>
    </p:spTree>
    <p:extLst>
      <p:ext uri="{BB962C8B-B14F-4D97-AF65-F5344CB8AC3E}">
        <p14:creationId xmlns:p14="http://schemas.microsoft.com/office/powerpoint/2010/main" val="1937351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BFA4783-9FA8-4789-B1E3-318332526066}" type="datetimeFigureOut">
              <a:rPr kumimoji="1" lang="ja-JP" altLang="en-US" smtClean="0"/>
              <a:t>2021/3/26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FB1C8B1-76A5-4152-8926-FF85DEE4027C}" type="slidenum">
              <a:rPr kumimoji="1" lang="ja-JP" altLang="en-US" smtClean="0"/>
              <a:t>‹#›</a:t>
            </a:fld>
            <a:endParaRPr kumimoji="1" lang="ja-JP" alt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9610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4BFA4783-9FA8-4789-B1E3-318332526066}" type="datetimeFigureOut">
              <a:rPr kumimoji="1" lang="ja-JP" altLang="en-US" smtClean="0"/>
              <a:t>2021/3/26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FB1C8B1-76A5-4152-8926-FF85DEE4027C}" type="slidenum">
              <a:rPr kumimoji="1" lang="ja-JP" altLang="en-US" smtClean="0"/>
              <a:t>‹#›</a:t>
            </a:fld>
            <a:endParaRPr kumimoji="1" lang="ja-JP"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8621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FA4783-9FA8-4789-B1E3-318332526066}" type="datetimeFigureOut">
              <a:rPr kumimoji="1" lang="ja-JP" altLang="en-US" smtClean="0"/>
              <a:t>2021/3/26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FB1C8B1-76A5-4152-8926-FF85DEE4027C}" type="slidenum">
              <a:rPr kumimoji="1" lang="ja-JP" altLang="en-US" smtClean="0"/>
              <a:t>‹#›</a:t>
            </a:fld>
            <a:endParaRPr kumimoji="1" lang="ja-JP" altLang="en-US"/>
          </a:p>
        </p:txBody>
      </p:sp>
    </p:spTree>
    <p:extLst>
      <p:ext uri="{BB962C8B-B14F-4D97-AF65-F5344CB8AC3E}">
        <p14:creationId xmlns:p14="http://schemas.microsoft.com/office/powerpoint/2010/main" val="1097042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BFA4783-9FA8-4789-B1E3-318332526066}" type="datetimeFigureOut">
              <a:rPr kumimoji="1" lang="ja-JP" altLang="en-US" smtClean="0"/>
              <a:t>2021/3/26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FB1C8B1-76A5-4152-8926-FF85DEE4027C}" type="slidenum">
              <a:rPr kumimoji="1" lang="ja-JP" altLang="en-US" smtClean="0"/>
              <a:t>‹#›</a:t>
            </a:fld>
            <a:endParaRPr kumimoji="1" lang="ja-JP" alt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4878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ja-JP" altLang="en-US" smtClean="0"/>
              <a:t>マスター タイトルの書式設定</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BFA4783-9FA8-4789-B1E3-318332526066}" type="datetimeFigureOut">
              <a:rPr kumimoji="1" lang="ja-JP" altLang="en-US" smtClean="0"/>
              <a:t>2021/3/26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FB1C8B1-76A5-4152-8926-FF85DEE4027C}" type="slidenum">
              <a:rPr kumimoji="1" lang="ja-JP" altLang="en-US" smtClean="0"/>
              <a:t>‹#›</a:t>
            </a:fld>
            <a:endParaRPr kumimoji="1" lang="ja-JP" altLang="en-US"/>
          </a:p>
        </p:txBody>
      </p:sp>
    </p:spTree>
    <p:extLst>
      <p:ext uri="{BB962C8B-B14F-4D97-AF65-F5344CB8AC3E}">
        <p14:creationId xmlns:p14="http://schemas.microsoft.com/office/powerpoint/2010/main" val="3979175872"/>
      </p:ext>
    </p:extLst>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theme/theme1.xml" Type="http://schemas.openxmlformats.org/officeDocument/2006/relationships/theme"/><Relationship Id="rId19" Target="../media/image3.png" Type="http://schemas.openxmlformats.org/officeDocument/2006/relationships/imag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BFA4783-9FA8-4789-B1E3-318332526066}" type="datetimeFigureOut">
              <a:rPr kumimoji="1" lang="ja-JP" altLang="en-US" smtClean="0"/>
              <a:t>2021/3/26</a:t>
            </a:fld>
            <a:endParaRPr kumimoji="1" lang="ja-JP" alt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FB1C8B1-76A5-4152-8926-FF85DEE4027C}" type="slidenum">
              <a:rPr kumimoji="1" lang="ja-JP" altLang="en-US" smtClean="0"/>
              <a:t>‹#›</a:t>
            </a:fld>
            <a:endParaRPr kumimoji="1" lang="ja-JP" altLang="en-US"/>
          </a:p>
        </p:txBody>
      </p:sp>
    </p:spTree>
    <p:extLst>
      <p:ext uri="{BB962C8B-B14F-4D97-AF65-F5344CB8AC3E}">
        <p14:creationId xmlns:p14="http://schemas.microsoft.com/office/powerpoint/2010/main" val="579836304"/>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 id="2147483902" r:id="rId15"/>
    <p:sldLayoutId id="2147483903" r:id="rId16"/>
    <p:sldLayoutId id="2147483904" r:id="rId17"/>
  </p:sldLayoutIdLst>
  <p:txStyles>
    <p:titleStyle>
      <a:lvl1pPr algn="ctr" defTabSz="457200" rtl="0" eaLnBrk="1" latinLnBrk="0" hangingPunct="1">
        <a:spcBef>
          <a:spcPct val="0"/>
        </a:spcBef>
        <a:buNone/>
        <a:defRPr kumimoji="1" sz="4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 Id="rId3" Target="../media/image6.jpeg" Type="http://schemas.openxmlformats.org/officeDocument/2006/relationships/image"/><Relationship Id="rId4" Target="slide2.xml" Type="http://schemas.openxmlformats.org/officeDocument/2006/relationships/slide"/></Relationships>
</file>

<file path=ppt/slides/_rels/slide10.xml.rels><?xml version="1.0" encoding="UTF-8" standalone="no"?><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 Id="rId3" Target="slide24.xml" Type="http://schemas.openxmlformats.org/officeDocument/2006/relationships/slide"/><Relationship Id="rId4" Target="slide25.xml" Type="http://schemas.openxmlformats.org/officeDocument/2006/relationships/slide"/></Relationships>
</file>

<file path=ppt/slides/_rels/slide11.xml.rels><?xml version="1.0" encoding="UTF-8" standalone="no"?><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 Id="rId4" Target="../media/hdphoto1.wdp" Type="http://schemas.microsoft.com/office/2007/relationships/hdphoto"/><Relationship Id="rId5" Target="slide12.xml" Type="http://schemas.openxmlformats.org/officeDocument/2006/relationships/slid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3.jpg" Type="http://schemas.openxmlformats.org/officeDocument/2006/relationships/image"/><Relationship Id="rId3" Target="../media/image14.jpeg" Type="http://schemas.openxmlformats.org/officeDocument/2006/relationships/image"/><Relationship Id="rId4" Target="../media/image15.jpg" Type="http://schemas.openxmlformats.org/officeDocument/2006/relationships/image"/><Relationship Id="rId5" Target="slide13.xml" Type="http://schemas.openxmlformats.org/officeDocument/2006/relationships/slide"/></Relationships>
</file>

<file path=ppt/slides/_rels/slide13.xml.rels><?xml version="1.0" encoding="UTF-8" standalone="no"?><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 Id="rId3" Target="slide27.xml" Type="http://schemas.openxmlformats.org/officeDocument/2006/relationships/slide"/><Relationship Id="rId4" Target="slide26.xml" Type="http://schemas.openxmlformats.org/officeDocument/2006/relationships/slide"/></Relationships>
</file>

<file path=ppt/slides/_rels/slide14.xml.rels><?xml version="1.0" encoding="UTF-8" standalone="no"?><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 Id="rId4" Target="../media/hdphoto1.wdp" Type="http://schemas.microsoft.com/office/2007/relationships/hdphoto"/><Relationship Id="rId5" Target="slide15.xml" Type="http://schemas.openxmlformats.org/officeDocument/2006/relationships/slid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6.jpeg" Type="http://schemas.openxmlformats.org/officeDocument/2006/relationships/image"/><Relationship Id="rId3" Target="../media/image17.jpeg" Type="http://schemas.openxmlformats.org/officeDocument/2006/relationships/image"/><Relationship Id="rId4" Target="../media/image18.jpeg" Type="http://schemas.openxmlformats.org/officeDocument/2006/relationships/image"/><Relationship Id="rId5" Target="slide16.xml" Type="http://schemas.openxmlformats.org/officeDocument/2006/relationships/slid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slide3.xml" Type="http://schemas.openxmlformats.org/officeDocument/2006/relationships/slide"/></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slide3.xml" Type="http://schemas.openxmlformats.org/officeDocument/2006/relationships/slide"/></Relationships>
</file>

<file path=ppt/slides/_rels/slide2.xml.rels><?xml version="1.0" encoding="UTF-8" standalone="no"?><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 Id="rId3" Target="slide19.xml" Type="http://schemas.openxmlformats.org/officeDocument/2006/relationships/slide"/><Relationship Id="rId4" Target="slide18.xml" Type="http://schemas.openxmlformats.org/officeDocument/2006/relationships/slide"/></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slide5.xml" Type="http://schemas.openxmlformats.org/officeDocument/2006/relationships/slide"/></Relationships>
</file>

<file path=ppt/slides/_rels/slide2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slide5.xml" Type="http://schemas.openxmlformats.org/officeDocument/2006/relationships/slide"/></Relationships>
</file>

<file path=ppt/slides/_rels/slide2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slide8.xml" Type="http://schemas.openxmlformats.org/officeDocument/2006/relationships/slide"/></Relationships>
</file>

<file path=ppt/slides/_rels/slide2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slide8.xml" Type="http://schemas.openxmlformats.org/officeDocument/2006/relationships/slide"/></Relationships>
</file>

<file path=ppt/slides/_rels/slide2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slide11.xml" Type="http://schemas.openxmlformats.org/officeDocument/2006/relationships/slide"/></Relationships>
</file>

<file path=ppt/slides/_rels/slide2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slide11.xml" Type="http://schemas.openxmlformats.org/officeDocument/2006/relationships/slide"/></Relationships>
</file>

<file path=ppt/slides/_rels/slide2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slide14.xml" Type="http://schemas.openxmlformats.org/officeDocument/2006/relationships/slide"/></Relationships>
</file>

<file path=ppt/slides/_rels/slide2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slide14.xml" Type="http://schemas.openxmlformats.org/officeDocument/2006/relationships/slide"/></Relationships>
</file>

<file path=ppt/slides/_rels/slide3.xml.rels><?xml version="1.0" encoding="UTF-8" standalone="no"?><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 Id="rId4" Target="../media/hdphoto1.wdp" Type="http://schemas.microsoft.com/office/2007/relationships/hdphoto"/><Relationship Id="rId5" Target="slide4.xml" Type="http://schemas.openxmlformats.org/officeDocument/2006/relationships/slide"/></Relationships>
</file>

<file path=ppt/slides/_rels/slide4.xml.rels><?xml version="1.0" encoding="UTF-8" standalone="no"?><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 Id="rId3" Target="slide20.xml" Type="http://schemas.openxmlformats.org/officeDocument/2006/relationships/slide"/><Relationship Id="rId4" Target="slide21.xml" Type="http://schemas.openxmlformats.org/officeDocument/2006/relationships/slide"/></Relationships>
</file>

<file path=ppt/slides/_rels/slide5.xml.rels><?xml version="1.0" encoding="UTF-8" standalone="no"?><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 Id="rId4" Target="../media/hdphoto1.wdp" Type="http://schemas.microsoft.com/office/2007/relationships/hdphoto"/><Relationship Id="rId5" Target="slide6.xml" Type="http://schemas.openxmlformats.org/officeDocument/2006/relationships/slid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jpg" Type="http://schemas.openxmlformats.org/officeDocument/2006/relationships/image"/><Relationship Id="rId3" Target="../media/image10.jpg" Type="http://schemas.openxmlformats.org/officeDocument/2006/relationships/image"/><Relationship Id="rId4" Target="../media/image11.jpeg" Type="http://schemas.openxmlformats.org/officeDocument/2006/relationships/image"/><Relationship Id="rId5" Target="slide7.xml" Type="http://schemas.openxmlformats.org/officeDocument/2006/relationships/slide"/></Relationships>
</file>

<file path=ppt/slides/_rels/slide7.xml.rels><?xml version="1.0" encoding="UTF-8" standalone="no"?><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 Id="rId3" Target="slide23.xml" Type="http://schemas.openxmlformats.org/officeDocument/2006/relationships/slide"/><Relationship Id="rId4" Target="slide22.xml" Type="http://schemas.openxmlformats.org/officeDocument/2006/relationships/slide"/></Relationships>
</file>

<file path=ppt/slides/_rels/slide8.xml.rels><?xml version="1.0" encoding="UTF-8" standalone="no"?><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 Id="rId4" Target="../media/hdphoto1.wdp" Type="http://schemas.microsoft.com/office/2007/relationships/hdphoto"/><Relationship Id="rId5" Target="slide9.xml" Type="http://schemas.openxmlformats.org/officeDocument/2006/relationships/slid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slide10.xml" Type="http://schemas.openxmlformats.org/officeDocument/2006/relationships/slide"/></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tile tx="0" ty="0" sx="100000" sy="100000" flip="none" algn="tl"/>
        </a:blipFill>
        <a:effectLst/>
      </p:bgPr>
    </p:bg>
    <p:spTree>
      <p:nvGrpSpPr>
        <p:cNvPr id="1" name=""/>
        <p:cNvGrpSpPr/>
        <p:nvPr/>
      </p:nvGrpSpPr>
      <p:grpSpPr>
        <a:xfrm>
          <a:off x="0" y="0"/>
          <a:ext cx="0" cy="0"/>
          <a:chOff x="0" y="0"/>
          <a:chExt cx="0" cy="0"/>
        </a:xfrm>
      </p:grpSpPr>
      <p:sp>
        <p:nvSpPr>
          <p:cNvPr id="9" name="円形吹き出し 8"/>
          <p:cNvSpPr/>
          <p:nvPr/>
        </p:nvSpPr>
        <p:spPr>
          <a:xfrm>
            <a:off x="2363444" y="3712824"/>
            <a:ext cx="5767754" cy="1045432"/>
          </a:xfrm>
          <a:prstGeom prst="wedgeEllipseCallout">
            <a:avLst>
              <a:gd name="adj1" fmla="val 56240"/>
              <a:gd name="adj2" fmla="val 3289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サブタイトル 2"/>
          <p:cNvSpPr>
            <a:spLocks noGrp="1"/>
          </p:cNvSpPr>
          <p:nvPr>
            <p:ph type="subTitle" idx="1"/>
          </p:nvPr>
        </p:nvSpPr>
        <p:spPr>
          <a:xfrm>
            <a:off x="1464807" y="4035334"/>
            <a:ext cx="7565029" cy="722922"/>
          </a:xfrm>
        </p:spPr>
        <p:txBody>
          <a:bodyPr>
            <a:normAutofit/>
          </a:bodyPr>
          <a:lstStyle/>
          <a:p>
            <a:r>
              <a:rPr kumimoji="1" lang="ja-JP" altLang="en-US" sz="1800" b="1" dirty="0" smtClean="0">
                <a:solidFill>
                  <a:srgbClr val="0070C0"/>
                </a:solidFill>
                <a:latin typeface="HGP創英角ﾎﾟｯﾌﾟ体" panose="040B0A00000000000000" pitchFamily="50" charset="-128"/>
                <a:ea typeface="HGP創英角ﾎﾟｯﾌﾟ体" panose="040B0A00000000000000" pitchFamily="50" charset="-128"/>
              </a:rPr>
              <a:t>～あなたも、住宅用火災警報器マイスターになろう～</a:t>
            </a:r>
            <a:endParaRPr kumimoji="1" lang="ja-JP" altLang="en-US" sz="1800" b="1" dirty="0">
              <a:solidFill>
                <a:srgbClr val="0070C0"/>
              </a:solidFill>
              <a:latin typeface="HGP創英角ﾎﾟｯﾌﾟ体" panose="040B0A00000000000000" pitchFamily="50" charset="-128"/>
              <a:ea typeface="HGP創英角ﾎﾟｯﾌﾟ体" panose="040B0A00000000000000" pitchFamily="50" charset="-128"/>
            </a:endParaRPr>
          </a:p>
        </p:txBody>
      </p:sp>
      <p:sp>
        <p:nvSpPr>
          <p:cNvPr id="4" name="正方形/長方形 3"/>
          <p:cNvSpPr/>
          <p:nvPr/>
        </p:nvSpPr>
        <p:spPr>
          <a:xfrm>
            <a:off x="2332336" y="2022727"/>
            <a:ext cx="7802136" cy="923330"/>
          </a:xfrm>
          <a:prstGeom prst="rect">
            <a:avLst/>
          </a:prstGeom>
          <a:noFill/>
        </p:spPr>
        <p:txBody>
          <a:bodyPr wrap="none" lIns="91440" tIns="45720" rIns="91440" bIns="45720">
            <a:spAutoFit/>
          </a:bodyPr>
          <a:lstStyle/>
          <a:p>
            <a:pPr algn="ctr"/>
            <a:r>
              <a:rPr lang="ja-JP" altLang="en-US" sz="5400" b="1" cap="none" spc="0" dirty="0" smtClean="0">
                <a:ln w="9525">
                  <a:solidFill>
                    <a:srgbClr val="FF0000"/>
                  </a:solidFill>
                  <a:prstDash val="solid"/>
                </a:ln>
                <a:solidFill>
                  <a:srgbClr val="FFC000"/>
                </a:solidFill>
                <a:effectLst>
                  <a:outerShdw blurRad="12700" dist="38100" dir="2700000" algn="tl" rotWithShape="0">
                    <a:schemeClr val="bg1">
                      <a:lumMod val="50000"/>
                    </a:schemeClr>
                  </a:outerShdw>
                </a:effectLst>
                <a:latin typeface="HGP創英角ﾎﾟｯﾌﾟ体" panose="040B0A00000000000000" pitchFamily="50" charset="-128"/>
                <a:ea typeface="HGP創英角ﾎﾟｯﾌﾟ体" panose="040B0A00000000000000" pitchFamily="50" charset="-128"/>
              </a:rPr>
              <a:t>住宅用火災警報器クイズ</a:t>
            </a:r>
            <a:endParaRPr lang="ja-JP" altLang="en-US" sz="5400" b="1" cap="none" spc="0" dirty="0">
              <a:ln w="9525">
                <a:solidFill>
                  <a:srgbClr val="FF0000"/>
                </a:solidFill>
                <a:prstDash val="solid"/>
              </a:ln>
              <a:solidFill>
                <a:srgbClr val="FFC000"/>
              </a:solidFill>
              <a:effectLst>
                <a:outerShdw blurRad="12700" dist="38100" dir="2700000" algn="tl" rotWithShape="0">
                  <a:schemeClr val="bg1">
                    <a:lumMod val="50000"/>
                  </a:schemeClr>
                </a:outerShdw>
              </a:effectLst>
              <a:latin typeface="HGP創英角ﾎﾟｯﾌﾟ体" panose="040B0A00000000000000" pitchFamily="50" charset="-128"/>
              <a:ea typeface="HGP創英角ﾎﾟｯﾌﾟ体" panose="040B0A00000000000000" pitchFamily="50" charset="-128"/>
            </a:endParaRPr>
          </a:p>
        </p:txBody>
      </p:sp>
      <p:pic>
        <p:nvPicPr>
          <p:cNvPr id="8" name="図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31198" y="3601329"/>
            <a:ext cx="1601569" cy="1668835"/>
          </a:xfrm>
          <a:prstGeom prst="rect">
            <a:avLst/>
          </a:prstGeom>
        </p:spPr>
      </p:pic>
      <p:sp>
        <p:nvSpPr>
          <p:cNvPr id="2" name="角丸四角形 1">
            <a:hlinkClick r:id="rId4" action="ppaction://hlinksldjump"/>
          </p:cNvPr>
          <p:cNvSpPr/>
          <p:nvPr/>
        </p:nvSpPr>
        <p:spPr>
          <a:xfrm>
            <a:off x="7641771" y="5812971"/>
            <a:ext cx="3122023" cy="7184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rgbClr val="FFFF00"/>
                </a:solidFill>
                <a:latin typeface="HGP創英角ﾎﾟｯﾌﾟ体" panose="040B0A00000000000000" pitchFamily="50" charset="-128"/>
                <a:ea typeface="HGP創英角ﾎﾟｯﾌﾟ体" panose="040B0A00000000000000" pitchFamily="50" charset="-128"/>
              </a:rPr>
              <a:t>クリック！</a:t>
            </a:r>
            <a:endParaRPr kumimoji="1" lang="ja-JP" altLang="en-US" sz="3200" dirty="0">
              <a:solidFill>
                <a:srgbClr val="FFFF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1399437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2111828" y="345478"/>
            <a:ext cx="7968342" cy="6072648"/>
          </a:xfrm>
          <a:prstGeom prst="rect">
            <a:avLst/>
          </a:prstGeom>
        </p:spPr>
      </p:pic>
      <p:sp>
        <p:nvSpPr>
          <p:cNvPr id="2" name="タイトル 1"/>
          <p:cNvSpPr>
            <a:spLocks noGrp="1"/>
          </p:cNvSpPr>
          <p:nvPr>
            <p:ph type="title"/>
          </p:nvPr>
        </p:nvSpPr>
        <p:spPr/>
        <p:txBody>
          <a:bodyPr>
            <a:normAutofit/>
          </a:bodyPr>
          <a:lstStyle/>
          <a:p>
            <a:r>
              <a:rPr kumimoji="1" lang="ja-JP" altLang="en-US" sz="4800" dirty="0" smtClean="0">
                <a:latin typeface="HGP創英角ﾎﾟｯﾌﾟ体" panose="040B0A00000000000000" pitchFamily="50" charset="-128"/>
                <a:ea typeface="HGP創英角ﾎﾟｯﾌﾟ体" panose="040B0A00000000000000" pitchFamily="50" charset="-128"/>
              </a:rPr>
              <a:t>第４問</a:t>
            </a:r>
            <a:endParaRPr kumimoji="1" lang="ja-JP" altLang="en-US" sz="4800" dirty="0">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a:xfrm>
            <a:off x="1071154" y="2556932"/>
            <a:ext cx="10084525" cy="3318936"/>
          </a:xfrm>
        </p:spPr>
        <p:txBody>
          <a:bodyPr>
            <a:noAutofit/>
          </a:bodyPr>
          <a:lstStyle/>
          <a:p>
            <a:pPr marL="0" indent="0">
              <a:buNone/>
            </a:pPr>
            <a:r>
              <a:rPr kumimoji="1" lang="ja-JP" altLang="en-US" sz="2800" dirty="0" smtClean="0">
                <a:latin typeface="HGP創英角ﾎﾟｯﾌﾟ体" panose="040B0A00000000000000" pitchFamily="50" charset="-128"/>
                <a:ea typeface="HGP創英角ﾎﾟｯﾌﾟ体" panose="040B0A00000000000000" pitchFamily="50" charset="-128"/>
              </a:rPr>
              <a:t>住宅用火災警報器の種類には、</a:t>
            </a:r>
            <a:r>
              <a:rPr lang="ja-JP" altLang="en-US" sz="2800" dirty="0" smtClean="0">
                <a:latin typeface="HGP創英角ﾎﾟｯﾌﾟ体" panose="040B0A00000000000000" pitchFamily="50" charset="-128"/>
                <a:ea typeface="HGP創英角ﾎﾟｯﾌﾟ体" panose="040B0A00000000000000" pitchFamily="50" charset="-128"/>
              </a:rPr>
              <a:t>警報器</a:t>
            </a:r>
            <a:r>
              <a:rPr kumimoji="1" lang="ja-JP" altLang="en-US" sz="2800" dirty="0" smtClean="0">
                <a:latin typeface="HGP創英角ﾎﾟｯﾌﾟ体" panose="040B0A00000000000000" pitchFamily="50" charset="-128"/>
                <a:ea typeface="HGP創英角ﾎﾟｯﾌﾟ体" panose="040B0A00000000000000" pitchFamily="50" charset="-128"/>
              </a:rPr>
              <a:t>が火災を感知したときに、感知した警報器だけが警報を発する</a:t>
            </a:r>
            <a:r>
              <a:rPr kumimoji="1" lang="ja-JP" altLang="en-US" sz="2800" u="sng" dirty="0" smtClean="0">
                <a:latin typeface="HGP創英角ﾎﾟｯﾌﾟ体" panose="040B0A00000000000000" pitchFamily="50" charset="-128"/>
                <a:ea typeface="HGP創英角ﾎﾟｯﾌﾟ体" panose="040B0A00000000000000" pitchFamily="50" charset="-128"/>
              </a:rPr>
              <a:t>単独型</a:t>
            </a:r>
            <a:r>
              <a:rPr kumimoji="1" lang="ja-JP" altLang="en-US" sz="2800" dirty="0" smtClean="0">
                <a:latin typeface="HGP創英角ﾎﾟｯﾌﾟ体" panose="040B0A00000000000000" pitchFamily="50" charset="-128"/>
                <a:ea typeface="HGP創英角ﾎﾟｯﾌﾟ体" panose="040B0A00000000000000" pitchFamily="50" charset="-128"/>
              </a:rPr>
              <a:t>と、他の場所に設置している警報器と連動し、すべての警報器が警報を発する</a:t>
            </a:r>
            <a:r>
              <a:rPr kumimoji="1" lang="ja-JP" altLang="en-US" sz="2800" u="sng" dirty="0" smtClean="0">
                <a:latin typeface="HGP創英角ﾎﾟｯﾌﾟ体" panose="040B0A00000000000000" pitchFamily="50" charset="-128"/>
                <a:ea typeface="HGP創英角ﾎﾟｯﾌﾟ体" panose="040B0A00000000000000" pitchFamily="50" charset="-128"/>
              </a:rPr>
              <a:t>連動型</a:t>
            </a:r>
            <a:r>
              <a:rPr kumimoji="1" lang="ja-JP" altLang="en-US" sz="2800" dirty="0" smtClean="0">
                <a:latin typeface="HGP創英角ﾎﾟｯﾌﾟ体" panose="040B0A00000000000000" pitchFamily="50" charset="-128"/>
                <a:ea typeface="HGP創英角ﾎﾟｯﾌﾟ体" panose="040B0A00000000000000" pitchFamily="50" charset="-128"/>
              </a:rPr>
              <a:t>がある？</a:t>
            </a:r>
            <a:endParaRPr kumimoji="1" lang="ja-JP" altLang="en-US" sz="2800" dirty="0">
              <a:latin typeface="HGP創英角ﾎﾟｯﾌﾟ体" panose="040B0A00000000000000" pitchFamily="50" charset="-128"/>
              <a:ea typeface="HGP創英角ﾎﾟｯﾌﾟ体" panose="040B0A00000000000000" pitchFamily="50" charset="-128"/>
            </a:endParaRPr>
          </a:p>
        </p:txBody>
      </p:sp>
      <p:grpSp>
        <p:nvGrpSpPr>
          <p:cNvPr id="6" name="グループ化 5"/>
          <p:cNvGrpSpPr/>
          <p:nvPr/>
        </p:nvGrpSpPr>
        <p:grpSpPr>
          <a:xfrm>
            <a:off x="1881546" y="3994151"/>
            <a:ext cx="7900353" cy="2152650"/>
            <a:chOff x="1843446" y="3228573"/>
            <a:chExt cx="7900353" cy="2810331"/>
          </a:xfrm>
        </p:grpSpPr>
        <p:sp>
          <p:nvSpPr>
            <p:cNvPr id="7" name="角丸四角形 6">
              <a:hlinkClick r:id="rId3" action="ppaction://hlinksldjump"/>
            </p:cNvPr>
            <p:cNvSpPr/>
            <p:nvPr/>
          </p:nvSpPr>
          <p:spPr>
            <a:xfrm>
              <a:off x="1843446" y="4604722"/>
              <a:ext cx="3122023" cy="143418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0" dirty="0" smtClean="0">
                  <a:solidFill>
                    <a:schemeClr val="bg1"/>
                  </a:solidFill>
                  <a:latin typeface="HG丸ｺﾞｼｯｸM-PRO" panose="020F0600000000000000" pitchFamily="50" charset="-128"/>
                  <a:ea typeface="HG丸ｺﾞｼｯｸM-PRO" panose="020F0600000000000000" pitchFamily="50" charset="-128"/>
                </a:rPr>
                <a:t>〇</a:t>
              </a:r>
              <a:endParaRPr kumimoji="1" lang="ja-JP" altLang="en-US" sz="8000" dirty="0">
                <a:solidFill>
                  <a:schemeClr val="bg1"/>
                </a:solidFill>
                <a:latin typeface="HG丸ｺﾞｼｯｸM-PRO" panose="020F0600000000000000" pitchFamily="50" charset="-128"/>
                <a:ea typeface="HG丸ｺﾞｼｯｸM-PRO" panose="020F0600000000000000" pitchFamily="50" charset="-128"/>
              </a:endParaRPr>
            </a:p>
          </p:txBody>
        </p:sp>
        <p:sp>
          <p:nvSpPr>
            <p:cNvPr id="8" name="角丸四角形 7">
              <a:hlinkClick r:id="rId4" action="ppaction://hlinksldjump"/>
            </p:cNvPr>
            <p:cNvSpPr/>
            <p:nvPr/>
          </p:nvSpPr>
          <p:spPr>
            <a:xfrm>
              <a:off x="6621776" y="4626050"/>
              <a:ext cx="3122023" cy="141285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0" dirty="0">
                  <a:solidFill>
                    <a:schemeClr val="bg1"/>
                  </a:solidFill>
                  <a:latin typeface="HG丸ｺﾞｼｯｸM-PRO" panose="020F0600000000000000" pitchFamily="50" charset="-128"/>
                  <a:ea typeface="HG丸ｺﾞｼｯｸM-PRO" panose="020F0600000000000000" pitchFamily="50" charset="-128"/>
                </a:rPr>
                <a:t>×</a:t>
              </a:r>
              <a:endParaRPr kumimoji="1" lang="ja-JP" altLang="en-US" sz="8000" dirty="0">
                <a:solidFill>
                  <a:schemeClr val="bg1"/>
                </a:solidFill>
                <a:latin typeface="HG丸ｺﾞｼｯｸM-PRO" panose="020F0600000000000000" pitchFamily="50" charset="-128"/>
                <a:ea typeface="HG丸ｺﾞｼｯｸM-PRO" panose="020F0600000000000000" pitchFamily="50" charset="-128"/>
              </a:endParaRPr>
            </a:p>
          </p:txBody>
        </p:sp>
        <p:grpSp>
          <p:nvGrpSpPr>
            <p:cNvPr id="9" name="グループ化 8"/>
            <p:cNvGrpSpPr/>
            <p:nvPr/>
          </p:nvGrpSpPr>
          <p:grpSpPr>
            <a:xfrm>
              <a:off x="3520634" y="3228573"/>
              <a:ext cx="5223164" cy="1395889"/>
              <a:chOff x="3376748" y="3550206"/>
              <a:chExt cx="5223164" cy="1395889"/>
            </a:xfrm>
          </p:grpSpPr>
          <p:sp>
            <p:nvSpPr>
              <p:cNvPr id="10" name="テキスト ボックス 9"/>
              <p:cNvSpPr txBox="1"/>
              <p:nvPr/>
            </p:nvSpPr>
            <p:spPr>
              <a:xfrm>
                <a:off x="3376748" y="3550206"/>
                <a:ext cx="5223164" cy="584773"/>
              </a:xfrm>
              <a:prstGeom prst="rect">
                <a:avLst/>
              </a:prstGeom>
              <a:noFill/>
            </p:spPr>
            <p:txBody>
              <a:bodyPr wrap="square" rtlCol="0">
                <a:spAutoFit/>
              </a:bodyPr>
              <a:lstStyle/>
              <a:p>
                <a:r>
                  <a:rPr kumimoji="1" lang="ja-JP" altLang="en-US" sz="3200" dirty="0" smtClean="0">
                    <a:latin typeface="HGP創英角ﾎﾟｯﾌﾟ体" panose="040B0A00000000000000" pitchFamily="50" charset="-128"/>
                    <a:ea typeface="HGP創英角ﾎﾟｯﾌﾟ体" panose="040B0A00000000000000" pitchFamily="50" charset="-128"/>
                  </a:rPr>
                  <a:t>正解だと思う方をクリック</a:t>
                </a:r>
                <a:r>
                  <a:rPr kumimoji="1" lang="en-US" altLang="ja-JP" sz="3200" dirty="0" smtClean="0">
                    <a:latin typeface="HGP創英角ﾎﾟｯﾌﾟ体" panose="040B0A00000000000000" pitchFamily="50" charset="-128"/>
                    <a:ea typeface="HGP創英角ﾎﾟｯﾌﾟ体" panose="040B0A00000000000000" pitchFamily="50" charset="-128"/>
                  </a:rPr>
                  <a:t>!!</a:t>
                </a:r>
                <a:endParaRPr kumimoji="1" lang="ja-JP" altLang="en-US" sz="3200" dirty="0">
                  <a:latin typeface="HGP創英角ﾎﾟｯﾌﾟ体" panose="040B0A00000000000000" pitchFamily="50" charset="-128"/>
                  <a:ea typeface="HGP創英角ﾎﾟｯﾌﾟ体" panose="040B0A00000000000000" pitchFamily="50" charset="-128"/>
                </a:endParaRPr>
              </a:p>
            </p:txBody>
          </p:sp>
          <p:sp>
            <p:nvSpPr>
              <p:cNvPr id="11" name="左矢印 10"/>
              <p:cNvSpPr/>
              <p:nvPr/>
            </p:nvSpPr>
            <p:spPr>
              <a:xfrm rot="18615812">
                <a:off x="3711075" y="4319090"/>
                <a:ext cx="706581" cy="519376"/>
              </a:xfrm>
              <a:prstGeom prst="leftArrow">
                <a:avLst>
                  <a:gd name="adj1" fmla="val 27295"/>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左矢印 11"/>
              <p:cNvSpPr/>
              <p:nvPr/>
            </p:nvSpPr>
            <p:spPr>
              <a:xfrm rot="13909179">
                <a:off x="7235327" y="4333117"/>
                <a:ext cx="706581" cy="519376"/>
              </a:xfrm>
              <a:prstGeom prst="leftArrow">
                <a:avLst>
                  <a:gd name="adj1" fmla="val 27295"/>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41688810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2111828" y="470169"/>
            <a:ext cx="7968342" cy="6072648"/>
          </a:xfrm>
          <a:prstGeom prst="rect">
            <a:avLst/>
          </a:prstGeom>
        </p:spPr>
      </p:pic>
      <p:sp>
        <p:nvSpPr>
          <p:cNvPr id="2" name="タイトル 1"/>
          <p:cNvSpPr>
            <a:spLocks noGrp="1"/>
          </p:cNvSpPr>
          <p:nvPr>
            <p:ph type="title"/>
          </p:nvPr>
        </p:nvSpPr>
        <p:spPr/>
        <p:txBody>
          <a:bodyPr>
            <a:normAutofit/>
          </a:bodyPr>
          <a:lstStyle/>
          <a:p>
            <a:r>
              <a:rPr kumimoji="1" lang="ja-JP" altLang="en-US" sz="4800" dirty="0" smtClean="0">
                <a:latin typeface="HGS創英角ﾎﾟｯﾌﾟ体" panose="040B0A00000000000000" pitchFamily="50" charset="-128"/>
                <a:ea typeface="HGS創英角ﾎﾟｯﾌﾟ体" panose="040B0A00000000000000" pitchFamily="50" charset="-128"/>
              </a:rPr>
              <a:t>解説</a:t>
            </a:r>
            <a:endParaRPr kumimoji="1" lang="ja-JP" altLang="en-US" sz="4800" dirty="0">
              <a:latin typeface="HGS創英角ﾎﾟｯﾌﾟ体" panose="040B0A00000000000000" pitchFamily="50" charset="-128"/>
              <a:ea typeface="HGS創英角ﾎﾟｯﾌﾟ体" panose="040B0A00000000000000" pitchFamily="50" charset="-128"/>
            </a:endParaRPr>
          </a:p>
        </p:txBody>
      </p:sp>
      <p:sp>
        <p:nvSpPr>
          <p:cNvPr id="3" name="コンテンツ プレースホルダー 2"/>
          <p:cNvSpPr>
            <a:spLocks noGrp="1"/>
          </p:cNvSpPr>
          <p:nvPr>
            <p:ph idx="1"/>
          </p:nvPr>
        </p:nvSpPr>
        <p:spPr>
          <a:xfrm>
            <a:off x="1295401" y="2556932"/>
            <a:ext cx="9755776" cy="3318936"/>
          </a:xfrm>
        </p:spPr>
        <p:txBody>
          <a:bodyPr/>
          <a:lstStyle/>
          <a:p>
            <a:pPr marL="0" indent="0">
              <a:buNone/>
            </a:pPr>
            <a:r>
              <a:rPr kumimoji="1" lang="ja-JP" altLang="en-US" dirty="0" smtClean="0">
                <a:latin typeface="HGS創英角ﾎﾟｯﾌﾟ体" panose="040B0A00000000000000" pitchFamily="50" charset="-128"/>
                <a:ea typeface="HGS創英角ﾎﾟｯﾌﾟ体" panose="040B0A00000000000000" pitchFamily="50" charset="-128"/>
              </a:rPr>
              <a:t>　住宅用火災警報器には、</a:t>
            </a:r>
            <a:r>
              <a:rPr kumimoji="1" lang="ja-JP" altLang="en-US" b="1" dirty="0" smtClean="0">
                <a:solidFill>
                  <a:srgbClr val="FF0000"/>
                </a:solidFill>
                <a:latin typeface="HGS創英角ﾎﾟｯﾌﾟ体" panose="040B0A00000000000000" pitchFamily="50" charset="-128"/>
                <a:ea typeface="HGS創英角ﾎﾟｯﾌﾟ体" panose="040B0A00000000000000" pitchFamily="50" charset="-128"/>
              </a:rPr>
              <a:t>火災を検知した警報器だけが警報を発する単独型</a:t>
            </a:r>
            <a:r>
              <a:rPr kumimoji="1" lang="ja-JP" altLang="en-US" dirty="0" smtClean="0">
                <a:latin typeface="HGS創英角ﾎﾟｯﾌﾟ体" panose="040B0A00000000000000" pitchFamily="50" charset="-128"/>
                <a:ea typeface="HGS創英角ﾎﾟｯﾌﾟ体" panose="040B0A00000000000000" pitchFamily="50" charset="-128"/>
              </a:rPr>
              <a:t>と、</a:t>
            </a:r>
            <a:r>
              <a:rPr kumimoji="1" lang="ja-JP" altLang="en-US" b="1" dirty="0" smtClean="0">
                <a:solidFill>
                  <a:srgbClr val="FF0000"/>
                </a:solidFill>
                <a:latin typeface="HGS創英角ﾎﾟｯﾌﾟ体" panose="040B0A00000000000000" pitchFamily="50" charset="-128"/>
                <a:ea typeface="HGS創英角ﾎﾟｯﾌﾟ体" panose="040B0A00000000000000" pitchFamily="50" charset="-128"/>
              </a:rPr>
              <a:t>火災を検知した警報器だけでなく、連動設定を行っているすべての警報器が火災信号を受け警報を発する連動型</a:t>
            </a:r>
            <a:r>
              <a:rPr kumimoji="1" lang="ja-JP" altLang="en-US" dirty="0" smtClean="0">
                <a:latin typeface="HGS創英角ﾎﾟｯﾌﾟ体" panose="040B0A00000000000000" pitchFamily="50" charset="-128"/>
                <a:ea typeface="HGS創英角ﾎﾟｯﾌﾟ体" panose="040B0A00000000000000" pitchFamily="50" charset="-128"/>
              </a:rPr>
              <a:t>があります。</a:t>
            </a:r>
            <a:endParaRPr lang="en-US" altLang="ja-JP" dirty="0" smtClean="0">
              <a:latin typeface="HGS創英角ﾎﾟｯﾌﾟ体" panose="040B0A00000000000000" pitchFamily="50" charset="-128"/>
              <a:ea typeface="HGS創英角ﾎﾟｯﾌﾟ体" panose="040B0A00000000000000" pitchFamily="50" charset="-128"/>
            </a:endParaRPr>
          </a:p>
          <a:p>
            <a:pPr marL="0" indent="0">
              <a:buNone/>
            </a:pPr>
            <a:r>
              <a:rPr kumimoji="1" lang="ja-JP" altLang="en-US" dirty="0">
                <a:latin typeface="HGS創英角ﾎﾟｯﾌﾟ体" panose="040B0A00000000000000" pitchFamily="50" charset="-128"/>
                <a:ea typeface="HGS創英角ﾎﾟｯﾌﾟ体" panose="040B0A00000000000000" pitchFamily="50" charset="-128"/>
              </a:rPr>
              <a:t>　</a:t>
            </a:r>
            <a:r>
              <a:rPr kumimoji="1" lang="ja-JP" altLang="en-US" dirty="0" smtClean="0">
                <a:latin typeface="HGS創英角ﾎﾟｯﾌﾟ体" panose="040B0A00000000000000" pitchFamily="50" charset="-128"/>
                <a:ea typeface="HGS創英角ﾎﾟｯﾌﾟ体" panose="040B0A00000000000000" pitchFamily="50" charset="-128"/>
              </a:rPr>
              <a:t>総務省消防庁は、警報を家中にすばやくお知らせすることができる</a:t>
            </a:r>
            <a:r>
              <a:rPr kumimoji="1" lang="ja-JP" altLang="en-US" b="1" dirty="0" smtClean="0">
                <a:solidFill>
                  <a:srgbClr val="FF0000"/>
                </a:solidFill>
                <a:latin typeface="HGS創英角ﾎﾟｯﾌﾟ体" panose="040B0A00000000000000" pitchFamily="50" charset="-128"/>
                <a:ea typeface="HGS創英角ﾎﾟｯﾌﾟ体" panose="040B0A00000000000000" pitchFamily="50" charset="-128"/>
              </a:rPr>
              <a:t>連動型を推奨</a:t>
            </a:r>
            <a:r>
              <a:rPr kumimoji="1" lang="ja-JP" altLang="en-US" dirty="0" smtClean="0">
                <a:latin typeface="HGS創英角ﾎﾟｯﾌﾟ体" panose="040B0A00000000000000" pitchFamily="50" charset="-128"/>
                <a:ea typeface="HGS創英角ﾎﾟｯﾌﾟ体" panose="040B0A00000000000000" pitchFamily="50" charset="-128"/>
              </a:rPr>
              <a:t>しています。</a:t>
            </a:r>
            <a:endParaRPr kumimoji="1" lang="en-US" altLang="ja-JP" dirty="0" smtClean="0">
              <a:latin typeface="HGS創英角ﾎﾟｯﾌﾟ体" panose="040B0A00000000000000" pitchFamily="50" charset="-128"/>
              <a:ea typeface="HGS創英角ﾎﾟｯﾌﾟ体" panose="040B0A00000000000000" pitchFamily="50" charset="-128"/>
            </a:endParaRPr>
          </a:p>
        </p:txBody>
      </p:sp>
      <p:pic>
        <p:nvPicPr>
          <p:cNvPr id="4" name="図 3"/>
          <p:cNvPicPr>
            <a:picLocks noChangeAspect="1"/>
          </p:cNvPicPr>
          <p:nvPr/>
        </p:nvPicPr>
        <p:blipFill>
          <a:blip r:embed="rId3" cstate="print">
            <a:clrChange>
              <a:clrFrom>
                <a:srgbClr val="EBFFFF"/>
              </a:clrFrom>
              <a:clrTo>
                <a:srgbClr val="EBFFFF">
                  <a:alpha val="0"/>
                </a:srgbClr>
              </a:clrTo>
            </a:clrChange>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8522535" y="554034"/>
            <a:ext cx="2272631" cy="1731965"/>
          </a:xfrm>
          <a:prstGeom prst="rect">
            <a:avLst/>
          </a:prstGeom>
          <a:solidFill>
            <a:schemeClr val="accent1">
              <a:alpha val="0"/>
            </a:schemeClr>
          </a:solidFill>
        </p:spPr>
      </p:pic>
      <p:sp>
        <p:nvSpPr>
          <p:cNvPr id="5" name="角丸四角形 4">
            <a:hlinkClick r:id="rId5" action="ppaction://hlinksldjump"/>
          </p:cNvPr>
          <p:cNvSpPr/>
          <p:nvPr/>
        </p:nvSpPr>
        <p:spPr>
          <a:xfrm>
            <a:off x="7929154" y="5390957"/>
            <a:ext cx="3122023" cy="4849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FFF00"/>
                </a:solidFill>
                <a:latin typeface="HGP創英角ﾎﾟｯﾌﾟ体" panose="040B0A00000000000000" pitchFamily="50" charset="-128"/>
                <a:ea typeface="HGP創英角ﾎﾟｯﾌﾟ体" panose="040B0A00000000000000" pitchFamily="50" charset="-128"/>
              </a:rPr>
              <a:t>次</a:t>
            </a:r>
            <a:r>
              <a:rPr lang="ja-JP" altLang="en-US" sz="3200" dirty="0" smtClean="0">
                <a:solidFill>
                  <a:srgbClr val="FFFF00"/>
                </a:solidFill>
                <a:latin typeface="HGP創英角ﾎﾟｯﾌﾟ体" panose="040B0A00000000000000" pitchFamily="50" charset="-128"/>
                <a:ea typeface="HGP創英角ﾎﾟｯﾌﾟ体" panose="040B0A00000000000000" pitchFamily="50" charset="-128"/>
              </a:rPr>
              <a:t>のページへ</a:t>
            </a:r>
            <a:endParaRPr kumimoji="1" lang="ja-JP" altLang="en-US" sz="3200" dirty="0">
              <a:solidFill>
                <a:srgbClr val="FFFF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3211087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extLst>
              <a:ext uri="{28A0092B-C50C-407E-A947-70E740481C1C}">
                <a14:useLocalDpi xmlns:a14="http://schemas.microsoft.com/office/drawing/2010/main" val="0"/>
              </a:ext>
            </a:extLst>
          </a:blip>
          <a:srcRect b="11991"/>
          <a:stretch/>
        </p:blipFill>
        <p:spPr>
          <a:xfrm>
            <a:off x="3806095" y="496389"/>
            <a:ext cx="4645572" cy="5786122"/>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891" y="1919364"/>
            <a:ext cx="2383971" cy="2383971"/>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1900" y="2197462"/>
            <a:ext cx="1766847" cy="1827773"/>
          </a:xfrm>
          <a:prstGeom prst="rect">
            <a:avLst/>
          </a:prstGeom>
        </p:spPr>
      </p:pic>
      <p:sp>
        <p:nvSpPr>
          <p:cNvPr id="5" name="角丸四角形 4">
            <a:hlinkClick r:id="rId5" action="ppaction://hlinksldjump"/>
          </p:cNvPr>
          <p:cNvSpPr/>
          <p:nvPr/>
        </p:nvSpPr>
        <p:spPr>
          <a:xfrm>
            <a:off x="8593185" y="5486650"/>
            <a:ext cx="2773681" cy="7184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rgbClr val="FFFF00"/>
                </a:solidFill>
                <a:latin typeface="HGP創英角ﾎﾟｯﾌﾟ体" panose="040B0A00000000000000" pitchFamily="50" charset="-128"/>
                <a:ea typeface="HGP創英角ﾎﾟｯﾌﾟ体" panose="040B0A00000000000000" pitchFamily="50" charset="-128"/>
              </a:rPr>
              <a:t>次の問題へ</a:t>
            </a:r>
            <a:endParaRPr kumimoji="1" lang="ja-JP" altLang="en-US" sz="3200" dirty="0">
              <a:solidFill>
                <a:srgbClr val="FFFF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4444527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2111828" y="345478"/>
            <a:ext cx="7968342" cy="6072648"/>
          </a:xfrm>
          <a:prstGeom prst="rect">
            <a:avLst/>
          </a:prstGeom>
        </p:spPr>
      </p:pic>
      <p:sp>
        <p:nvSpPr>
          <p:cNvPr id="2" name="タイトル 1"/>
          <p:cNvSpPr>
            <a:spLocks noGrp="1"/>
          </p:cNvSpPr>
          <p:nvPr>
            <p:ph type="title"/>
          </p:nvPr>
        </p:nvSpPr>
        <p:spPr/>
        <p:txBody>
          <a:bodyPr>
            <a:normAutofit/>
          </a:bodyPr>
          <a:lstStyle/>
          <a:p>
            <a:r>
              <a:rPr kumimoji="1" lang="ja-JP" altLang="en-US" sz="4800" dirty="0" smtClean="0">
                <a:latin typeface="HGS創英角ﾎﾟｯﾌﾟ体" panose="040B0A00000000000000" pitchFamily="50" charset="-128"/>
                <a:ea typeface="HGS創英角ﾎﾟｯﾌﾟ体" panose="040B0A00000000000000" pitchFamily="50" charset="-128"/>
              </a:rPr>
              <a:t>第５問</a:t>
            </a:r>
            <a:endParaRPr kumimoji="1" lang="ja-JP" altLang="en-US" sz="4800" dirty="0">
              <a:latin typeface="HGS創英角ﾎﾟｯﾌﾟ体" panose="040B0A00000000000000" pitchFamily="50" charset="-128"/>
              <a:ea typeface="HGS創英角ﾎﾟｯﾌﾟ体" panose="040B0A00000000000000" pitchFamily="50" charset="-128"/>
            </a:endParaRPr>
          </a:p>
        </p:txBody>
      </p:sp>
      <p:sp>
        <p:nvSpPr>
          <p:cNvPr id="3" name="コンテンツ プレースホルダー 2"/>
          <p:cNvSpPr>
            <a:spLocks noGrp="1"/>
          </p:cNvSpPr>
          <p:nvPr>
            <p:ph idx="1"/>
          </p:nvPr>
        </p:nvSpPr>
        <p:spPr>
          <a:xfrm>
            <a:off x="1295402" y="2491618"/>
            <a:ext cx="9601196" cy="3318936"/>
          </a:xfrm>
        </p:spPr>
        <p:txBody>
          <a:bodyPr>
            <a:normAutofit/>
          </a:bodyPr>
          <a:lstStyle/>
          <a:p>
            <a:pPr marL="0" indent="0">
              <a:buNone/>
            </a:pPr>
            <a:r>
              <a:rPr lang="ja-JP" altLang="en-US" sz="3200" dirty="0" smtClean="0">
                <a:latin typeface="HGP創英角ﾎﾟｯﾌﾟ体" panose="040B0A00000000000000" pitchFamily="50" charset="-128"/>
                <a:ea typeface="HGP創英角ﾎﾟｯﾌﾟ体" panose="040B0A00000000000000" pitchFamily="50" charset="-128"/>
              </a:rPr>
              <a:t>住宅用火災警報器は、家電製品と違い故障することはないため、定期的に点検をする必要はない？</a:t>
            </a:r>
            <a:endParaRPr kumimoji="1" lang="ja-JP" altLang="en-US" sz="3200" dirty="0">
              <a:latin typeface="HGP創英角ﾎﾟｯﾌﾟ体" panose="040B0A00000000000000" pitchFamily="50" charset="-128"/>
              <a:ea typeface="HGP創英角ﾎﾟｯﾌﾟ体" panose="040B0A00000000000000" pitchFamily="50" charset="-128"/>
            </a:endParaRPr>
          </a:p>
        </p:txBody>
      </p:sp>
      <p:grpSp>
        <p:nvGrpSpPr>
          <p:cNvPr id="6" name="グループ化 5"/>
          <p:cNvGrpSpPr/>
          <p:nvPr/>
        </p:nvGrpSpPr>
        <p:grpSpPr>
          <a:xfrm>
            <a:off x="1919646" y="3745727"/>
            <a:ext cx="7900353" cy="2191828"/>
            <a:chOff x="1843446" y="3253443"/>
            <a:chExt cx="7900353" cy="2861479"/>
          </a:xfrm>
        </p:grpSpPr>
        <p:sp>
          <p:nvSpPr>
            <p:cNvPr id="7" name="角丸四角形 6">
              <a:hlinkClick r:id="rId3" action="ppaction://hlinksldjump"/>
            </p:cNvPr>
            <p:cNvSpPr/>
            <p:nvPr/>
          </p:nvSpPr>
          <p:spPr>
            <a:xfrm>
              <a:off x="1843446" y="4627636"/>
              <a:ext cx="3122023" cy="148728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0" dirty="0" smtClean="0">
                  <a:solidFill>
                    <a:schemeClr val="bg1"/>
                  </a:solidFill>
                  <a:latin typeface="HG丸ｺﾞｼｯｸM-PRO" panose="020F0600000000000000" pitchFamily="50" charset="-128"/>
                  <a:ea typeface="HG丸ｺﾞｼｯｸM-PRO" panose="020F0600000000000000" pitchFamily="50" charset="-128"/>
                </a:rPr>
                <a:t>〇</a:t>
              </a:r>
              <a:endParaRPr kumimoji="1" lang="ja-JP" altLang="en-US" sz="8000" dirty="0">
                <a:solidFill>
                  <a:schemeClr val="bg1"/>
                </a:solidFill>
                <a:latin typeface="HG丸ｺﾞｼｯｸM-PRO" panose="020F0600000000000000" pitchFamily="50" charset="-128"/>
                <a:ea typeface="HG丸ｺﾞｼｯｸM-PRO" panose="020F0600000000000000" pitchFamily="50" charset="-128"/>
              </a:endParaRPr>
            </a:p>
          </p:txBody>
        </p:sp>
        <p:sp>
          <p:nvSpPr>
            <p:cNvPr id="8" name="角丸四角形 7">
              <a:hlinkClick r:id="rId4" action="ppaction://hlinksldjump"/>
            </p:cNvPr>
            <p:cNvSpPr/>
            <p:nvPr/>
          </p:nvSpPr>
          <p:spPr>
            <a:xfrm>
              <a:off x="6621776" y="4626050"/>
              <a:ext cx="3122023" cy="148887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0" dirty="0">
                  <a:solidFill>
                    <a:schemeClr val="bg1"/>
                  </a:solidFill>
                  <a:latin typeface="HG丸ｺﾞｼｯｸM-PRO" panose="020F0600000000000000" pitchFamily="50" charset="-128"/>
                  <a:ea typeface="HG丸ｺﾞｼｯｸM-PRO" panose="020F0600000000000000" pitchFamily="50" charset="-128"/>
                </a:rPr>
                <a:t>×</a:t>
              </a:r>
              <a:endParaRPr kumimoji="1" lang="ja-JP" altLang="en-US" sz="8000" dirty="0">
                <a:solidFill>
                  <a:schemeClr val="bg1"/>
                </a:solidFill>
                <a:latin typeface="HG丸ｺﾞｼｯｸM-PRO" panose="020F0600000000000000" pitchFamily="50" charset="-128"/>
                <a:ea typeface="HG丸ｺﾞｼｯｸM-PRO" panose="020F0600000000000000" pitchFamily="50" charset="-128"/>
              </a:endParaRPr>
            </a:p>
          </p:txBody>
        </p:sp>
        <p:grpSp>
          <p:nvGrpSpPr>
            <p:cNvPr id="9" name="グループ化 8"/>
            <p:cNvGrpSpPr/>
            <p:nvPr/>
          </p:nvGrpSpPr>
          <p:grpSpPr>
            <a:xfrm>
              <a:off x="3520634" y="3253443"/>
              <a:ext cx="5223164" cy="1371019"/>
              <a:chOff x="3376748" y="3575076"/>
              <a:chExt cx="5223164" cy="1371019"/>
            </a:xfrm>
          </p:grpSpPr>
          <p:sp>
            <p:nvSpPr>
              <p:cNvPr id="10" name="テキスト ボックス 9"/>
              <p:cNvSpPr txBox="1"/>
              <p:nvPr/>
            </p:nvSpPr>
            <p:spPr>
              <a:xfrm>
                <a:off x="3376748" y="3575076"/>
                <a:ext cx="5223164" cy="584774"/>
              </a:xfrm>
              <a:prstGeom prst="rect">
                <a:avLst/>
              </a:prstGeom>
              <a:noFill/>
            </p:spPr>
            <p:txBody>
              <a:bodyPr wrap="square" rtlCol="0">
                <a:spAutoFit/>
              </a:bodyPr>
              <a:lstStyle/>
              <a:p>
                <a:r>
                  <a:rPr kumimoji="1" lang="ja-JP" altLang="en-US" sz="3200" dirty="0" smtClean="0">
                    <a:latin typeface="HGP創英角ﾎﾟｯﾌﾟ体" panose="040B0A00000000000000" pitchFamily="50" charset="-128"/>
                    <a:ea typeface="HGP創英角ﾎﾟｯﾌﾟ体" panose="040B0A00000000000000" pitchFamily="50" charset="-128"/>
                  </a:rPr>
                  <a:t>正解だと思う方をクリック</a:t>
                </a:r>
                <a:r>
                  <a:rPr kumimoji="1" lang="en-US" altLang="ja-JP" sz="3200" dirty="0" smtClean="0">
                    <a:latin typeface="HGP創英角ﾎﾟｯﾌﾟ体" panose="040B0A00000000000000" pitchFamily="50" charset="-128"/>
                    <a:ea typeface="HGP創英角ﾎﾟｯﾌﾟ体" panose="040B0A00000000000000" pitchFamily="50" charset="-128"/>
                  </a:rPr>
                  <a:t>!!</a:t>
                </a:r>
                <a:endParaRPr kumimoji="1" lang="ja-JP" altLang="en-US" sz="3200" dirty="0">
                  <a:latin typeface="HGP創英角ﾎﾟｯﾌﾟ体" panose="040B0A00000000000000" pitchFamily="50" charset="-128"/>
                  <a:ea typeface="HGP創英角ﾎﾟｯﾌﾟ体" panose="040B0A00000000000000" pitchFamily="50" charset="-128"/>
                </a:endParaRPr>
              </a:p>
            </p:txBody>
          </p:sp>
          <p:sp>
            <p:nvSpPr>
              <p:cNvPr id="11" name="左矢印 10"/>
              <p:cNvSpPr/>
              <p:nvPr/>
            </p:nvSpPr>
            <p:spPr>
              <a:xfrm rot="18615812">
                <a:off x="3711075" y="4319090"/>
                <a:ext cx="706581" cy="519376"/>
              </a:xfrm>
              <a:prstGeom prst="leftArrow">
                <a:avLst>
                  <a:gd name="adj1" fmla="val 27295"/>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左矢印 11"/>
              <p:cNvSpPr/>
              <p:nvPr/>
            </p:nvSpPr>
            <p:spPr>
              <a:xfrm rot="13909179">
                <a:off x="7235327" y="4333117"/>
                <a:ext cx="706581" cy="519376"/>
              </a:xfrm>
              <a:prstGeom prst="leftArrow">
                <a:avLst>
                  <a:gd name="adj1" fmla="val 27295"/>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7673134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2111828" y="470169"/>
            <a:ext cx="7968342" cy="6072648"/>
          </a:xfrm>
          <a:prstGeom prst="rect">
            <a:avLst/>
          </a:prstGeom>
        </p:spPr>
      </p:pic>
      <p:sp>
        <p:nvSpPr>
          <p:cNvPr id="2" name="タイトル 1"/>
          <p:cNvSpPr>
            <a:spLocks noGrp="1"/>
          </p:cNvSpPr>
          <p:nvPr>
            <p:ph type="title"/>
          </p:nvPr>
        </p:nvSpPr>
        <p:spPr/>
        <p:txBody>
          <a:bodyPr>
            <a:normAutofit/>
          </a:bodyPr>
          <a:lstStyle/>
          <a:p>
            <a:r>
              <a:rPr kumimoji="1" lang="ja-JP" altLang="en-US" sz="4800" dirty="0" smtClean="0">
                <a:latin typeface="HGP創英角ﾎﾟｯﾌﾟ体" panose="040B0A00000000000000" pitchFamily="50" charset="-128"/>
                <a:ea typeface="HGP創英角ﾎﾟｯﾌﾟ体" panose="040B0A00000000000000" pitchFamily="50" charset="-128"/>
              </a:rPr>
              <a:t>解説</a:t>
            </a:r>
            <a:endParaRPr kumimoji="1" lang="ja-JP" altLang="en-US" sz="4800" dirty="0">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p:txBody>
          <a:bodyPr>
            <a:normAutofit/>
          </a:bodyPr>
          <a:lstStyle/>
          <a:p>
            <a:pPr marL="0" indent="0">
              <a:buNone/>
            </a:pPr>
            <a:r>
              <a:rPr lang="ja-JP" altLang="en-US" dirty="0">
                <a:latin typeface="HGP創英角ﾎﾟｯﾌﾟ体" panose="040B0A00000000000000" pitchFamily="50" charset="-128"/>
                <a:ea typeface="HGP創英角ﾎﾟｯﾌﾟ体" panose="040B0A00000000000000" pitchFamily="50" charset="-128"/>
              </a:rPr>
              <a:t>住宅用火災警報器の設置義務化から１０年以上が経過し、</a:t>
            </a:r>
            <a:r>
              <a:rPr lang="ja-JP" altLang="en-US" b="1" dirty="0">
                <a:solidFill>
                  <a:srgbClr val="FF0000"/>
                </a:solidFill>
                <a:latin typeface="HGP創英角ﾎﾟｯﾌﾟ体" panose="040B0A00000000000000" pitchFamily="50" charset="-128"/>
                <a:ea typeface="HGP創英角ﾎﾟｯﾌﾟ体" panose="040B0A00000000000000" pitchFamily="50" charset="-128"/>
              </a:rPr>
              <a:t>機器の故障や電池切れ等で正常に作動しないケースが増えています</a:t>
            </a:r>
            <a:r>
              <a:rPr lang="ja-JP" altLang="en-US" dirty="0">
                <a:latin typeface="HGP創英角ﾎﾟｯﾌﾟ体" panose="040B0A00000000000000" pitchFamily="50" charset="-128"/>
                <a:ea typeface="HGP創英角ﾎﾟｯﾌﾟ体" panose="040B0A00000000000000" pitchFamily="50" charset="-128"/>
              </a:rPr>
              <a:t>。</a:t>
            </a:r>
            <a:r>
              <a:rPr kumimoji="1" lang="ja-JP" altLang="en-US" dirty="0" smtClean="0">
                <a:latin typeface="HGP創英角ﾎﾟｯﾌﾟ体" panose="040B0A00000000000000" pitchFamily="50" charset="-128"/>
                <a:ea typeface="HGP創英角ﾎﾟｯﾌﾟ体" panose="040B0A00000000000000" pitchFamily="50" charset="-128"/>
              </a:rPr>
              <a:t>住宅用火災警報器は、古くなると電子部品の劣化や電池切れ等で火災を感知しなくなることがあります。</a:t>
            </a:r>
            <a:r>
              <a:rPr lang="ja-JP" altLang="en-US" b="1" dirty="0" smtClean="0">
                <a:solidFill>
                  <a:srgbClr val="FF0000"/>
                </a:solidFill>
                <a:latin typeface="HGP創英角ﾎﾟｯﾌﾟ体" panose="040B0A00000000000000" pitchFamily="50" charset="-128"/>
                <a:ea typeface="HGP創英角ﾎﾟｯﾌﾟ体" panose="040B0A00000000000000" pitchFamily="50" charset="-128"/>
              </a:rPr>
              <a:t>定期的に作動確認を行い</a:t>
            </a:r>
            <a:r>
              <a:rPr lang="ja-JP" altLang="en-US" dirty="0" smtClean="0">
                <a:latin typeface="HGP創英角ﾎﾟｯﾌﾟ体" panose="040B0A00000000000000" pitchFamily="50" charset="-128"/>
                <a:ea typeface="HGP創英角ﾎﾟｯﾌﾟ体" panose="040B0A00000000000000" pitchFamily="50" charset="-128"/>
              </a:rPr>
              <a:t>、いざ、火災が発生した際に作動しなかったということがないようにしましょう。また、住宅用火災警報器の</a:t>
            </a:r>
            <a:r>
              <a:rPr lang="ja-JP" altLang="en-US" b="1" dirty="0" smtClean="0">
                <a:solidFill>
                  <a:srgbClr val="FF0000"/>
                </a:solidFill>
                <a:latin typeface="HGP創英角ﾎﾟｯﾌﾟ体" panose="040B0A00000000000000" pitchFamily="50" charset="-128"/>
                <a:ea typeface="HGP創英角ﾎﾟｯﾌﾟ体" panose="040B0A00000000000000" pitchFamily="50" charset="-128"/>
              </a:rPr>
              <a:t>定期的な清掃を行い</a:t>
            </a:r>
            <a:r>
              <a:rPr lang="ja-JP" altLang="en-US" dirty="0" smtClean="0">
                <a:latin typeface="HGP創英角ﾎﾟｯﾌﾟ体" panose="040B0A00000000000000" pitchFamily="50" charset="-128"/>
                <a:ea typeface="HGP創英角ﾎﾟｯﾌﾟ体" panose="040B0A00000000000000" pitchFamily="50" charset="-128"/>
              </a:rPr>
              <a:t>、ホコリ等による誤作動も防ぎましょう。</a:t>
            </a:r>
            <a:endParaRPr lang="en-US" altLang="ja-JP" dirty="0" smtClean="0">
              <a:latin typeface="HGP創英角ﾎﾟｯﾌﾟ体" panose="040B0A00000000000000" pitchFamily="50" charset="-128"/>
              <a:ea typeface="HGP創英角ﾎﾟｯﾌﾟ体" panose="040B0A00000000000000" pitchFamily="50" charset="-128"/>
            </a:endParaRPr>
          </a:p>
          <a:p>
            <a:pPr marL="0" indent="0">
              <a:buNone/>
            </a:pPr>
            <a:r>
              <a:rPr lang="ja-JP" altLang="en-US" dirty="0" smtClean="0">
                <a:latin typeface="HGP創英角ﾎﾟｯﾌﾟ体" panose="040B0A00000000000000" pitchFamily="50" charset="-128"/>
                <a:ea typeface="HGP創英角ﾎﾟｯﾌﾟ体" panose="040B0A00000000000000" pitchFamily="50" charset="-128"/>
              </a:rPr>
              <a:t>住宅用火災警報器の作動点検の方法は次ページを参照にしてください。</a:t>
            </a:r>
            <a:endParaRPr kumimoji="1" lang="ja-JP" altLang="en-US" dirty="0">
              <a:latin typeface="HGP創英角ﾎﾟｯﾌﾟ体" panose="040B0A00000000000000" pitchFamily="50" charset="-128"/>
              <a:ea typeface="HGP創英角ﾎﾟｯﾌﾟ体" panose="040B0A00000000000000" pitchFamily="50" charset="-128"/>
            </a:endParaRPr>
          </a:p>
        </p:txBody>
      </p:sp>
      <p:pic>
        <p:nvPicPr>
          <p:cNvPr id="4" name="図 3"/>
          <p:cNvPicPr>
            <a:picLocks noChangeAspect="1"/>
          </p:cNvPicPr>
          <p:nvPr/>
        </p:nvPicPr>
        <p:blipFill>
          <a:blip r:embed="rId3" cstate="print">
            <a:clrChange>
              <a:clrFrom>
                <a:srgbClr val="EBFFFF"/>
              </a:clrFrom>
              <a:clrTo>
                <a:srgbClr val="EBFFFF">
                  <a:alpha val="0"/>
                </a:srgbClr>
              </a:clrTo>
            </a:clrChange>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8694631" y="744918"/>
            <a:ext cx="2022159" cy="1541081"/>
          </a:xfrm>
          <a:prstGeom prst="rect">
            <a:avLst/>
          </a:prstGeom>
          <a:solidFill>
            <a:schemeClr val="accent1">
              <a:alpha val="0"/>
            </a:schemeClr>
          </a:solidFill>
        </p:spPr>
      </p:pic>
      <p:sp>
        <p:nvSpPr>
          <p:cNvPr id="5" name="角丸四角形 4">
            <a:hlinkClick r:id="rId5" action="ppaction://hlinksldjump"/>
          </p:cNvPr>
          <p:cNvSpPr/>
          <p:nvPr/>
        </p:nvSpPr>
        <p:spPr>
          <a:xfrm>
            <a:off x="7896705" y="5633412"/>
            <a:ext cx="3122023" cy="4849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FFF00"/>
                </a:solidFill>
                <a:latin typeface="HGP創英角ﾎﾟｯﾌﾟ体" panose="040B0A00000000000000" pitchFamily="50" charset="-128"/>
                <a:ea typeface="HGP創英角ﾎﾟｯﾌﾟ体" panose="040B0A00000000000000" pitchFamily="50" charset="-128"/>
              </a:rPr>
              <a:t>次</a:t>
            </a:r>
            <a:r>
              <a:rPr lang="ja-JP" altLang="en-US" sz="3200" dirty="0" smtClean="0">
                <a:solidFill>
                  <a:srgbClr val="FFFF00"/>
                </a:solidFill>
                <a:latin typeface="HGP創英角ﾎﾟｯﾌﾟ体" panose="040B0A00000000000000" pitchFamily="50" charset="-128"/>
                <a:ea typeface="HGP創英角ﾎﾟｯﾌﾟ体" panose="040B0A00000000000000" pitchFamily="50" charset="-128"/>
              </a:rPr>
              <a:t>のページへ</a:t>
            </a:r>
            <a:endParaRPr kumimoji="1" lang="ja-JP" altLang="en-US" sz="3200" dirty="0">
              <a:solidFill>
                <a:srgbClr val="FFFF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5403278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l="2160" t="15047" b="7212"/>
          <a:stretch/>
        </p:blipFill>
        <p:spPr>
          <a:xfrm>
            <a:off x="4075610" y="1625045"/>
            <a:ext cx="4140927" cy="4654160"/>
          </a:xfrm>
          <a:prstGeom prst="rect">
            <a:avLst/>
          </a:prstGeom>
        </p:spPr>
      </p:pic>
      <p:sp>
        <p:nvSpPr>
          <p:cNvPr id="5" name="テキスト ボックス 4"/>
          <p:cNvSpPr txBox="1"/>
          <p:nvPr/>
        </p:nvSpPr>
        <p:spPr>
          <a:xfrm>
            <a:off x="1528355" y="796834"/>
            <a:ext cx="9144000" cy="830997"/>
          </a:xfrm>
          <a:prstGeom prst="rect">
            <a:avLst/>
          </a:prstGeom>
          <a:noFill/>
        </p:spPr>
        <p:txBody>
          <a:bodyPr wrap="square" rtlCol="0">
            <a:spAutoFit/>
          </a:bodyPr>
          <a:lstStyle/>
          <a:p>
            <a:pPr algn="ctr"/>
            <a:r>
              <a:rPr lang="ja-JP" altLang="en-US" sz="4800" dirty="0" smtClean="0">
                <a:latin typeface="HGS創英角ﾎﾟｯﾌﾟ体" panose="040B0A00000000000000" pitchFamily="50" charset="-128"/>
                <a:ea typeface="HGS創英角ﾎﾟｯﾌﾟ体" panose="040B0A00000000000000" pitchFamily="50" charset="-128"/>
              </a:rPr>
              <a:t>住宅用火災警報器の点検方法</a:t>
            </a:r>
            <a:endParaRPr kumimoji="1" lang="ja-JP" altLang="en-US" sz="4800" dirty="0">
              <a:latin typeface="HGS創英角ﾎﾟｯﾌﾟ体" panose="040B0A00000000000000" pitchFamily="50" charset="-128"/>
              <a:ea typeface="HGS創英角ﾎﾟｯﾌﾟ体" panose="040B0A00000000000000" pitchFamily="50"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2649" y="2137954"/>
            <a:ext cx="2312126" cy="2312126"/>
          </a:xfrm>
          <a:prstGeom prst="rect">
            <a:avLst/>
          </a:prstGeom>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397" y="2137954"/>
            <a:ext cx="2268583" cy="2268583"/>
          </a:xfrm>
          <a:prstGeom prst="rect">
            <a:avLst/>
          </a:prstGeom>
        </p:spPr>
      </p:pic>
      <p:sp>
        <p:nvSpPr>
          <p:cNvPr id="7" name="角丸四角形 6">
            <a:hlinkClick r:id="rId5" action="ppaction://hlinksldjump"/>
          </p:cNvPr>
          <p:cNvSpPr/>
          <p:nvPr/>
        </p:nvSpPr>
        <p:spPr>
          <a:xfrm>
            <a:off x="8216537" y="5633412"/>
            <a:ext cx="3122023" cy="4849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FFF00"/>
                </a:solidFill>
                <a:latin typeface="HGP創英角ﾎﾟｯﾌﾟ体" panose="040B0A00000000000000" pitchFamily="50" charset="-128"/>
                <a:ea typeface="HGP創英角ﾎﾟｯﾌﾟ体" panose="040B0A00000000000000" pitchFamily="50" charset="-128"/>
              </a:rPr>
              <a:t>次</a:t>
            </a:r>
            <a:r>
              <a:rPr lang="ja-JP" altLang="en-US" sz="3200" dirty="0" smtClean="0">
                <a:solidFill>
                  <a:srgbClr val="FFFF00"/>
                </a:solidFill>
                <a:latin typeface="HGP創英角ﾎﾟｯﾌﾟ体" panose="040B0A00000000000000" pitchFamily="50" charset="-128"/>
                <a:ea typeface="HGP創英角ﾎﾟｯﾌﾟ体" panose="040B0A00000000000000" pitchFamily="50" charset="-128"/>
              </a:rPr>
              <a:t>のページへ</a:t>
            </a:r>
            <a:endParaRPr kumimoji="1" lang="ja-JP" altLang="en-US" sz="3200" dirty="0">
              <a:solidFill>
                <a:srgbClr val="FFFF00"/>
              </a:solidFill>
              <a:latin typeface="HGP創英角ﾎﾟｯﾌﾟ体" panose="040B0A00000000000000" pitchFamily="50" charset="-128"/>
              <a:ea typeface="HGP創英角ﾎﾟｯﾌﾟ体" panose="040B0A00000000000000" pitchFamily="50" charset="-128"/>
            </a:endParaRPr>
          </a:p>
        </p:txBody>
      </p:sp>
      <p:sp>
        <p:nvSpPr>
          <p:cNvPr id="3" name="テキスト ボックス 2"/>
          <p:cNvSpPr txBox="1"/>
          <p:nvPr/>
        </p:nvSpPr>
        <p:spPr>
          <a:xfrm>
            <a:off x="8216537" y="4874870"/>
            <a:ext cx="3351710" cy="523220"/>
          </a:xfrm>
          <a:prstGeom prst="rect">
            <a:avLst/>
          </a:prstGeom>
          <a:noFill/>
        </p:spPr>
        <p:txBody>
          <a:bodyPr wrap="square" rtlCol="0">
            <a:spAutoFit/>
          </a:bodyPr>
          <a:lstStyle/>
          <a:p>
            <a:r>
              <a:rPr kumimoji="1" lang="ja-JP" altLang="en-US" sz="1400" dirty="0" smtClean="0">
                <a:latin typeface="HGS創英角ﾎﾟｯﾌﾟ体" panose="040B0A00000000000000" pitchFamily="50" charset="-128"/>
                <a:ea typeface="HGS創英角ﾎﾟｯﾌﾟ体" panose="040B0A00000000000000" pitchFamily="50" charset="-128"/>
              </a:rPr>
              <a:t>資料引用元</a:t>
            </a:r>
            <a:endParaRPr kumimoji="1" lang="en-US" altLang="ja-JP" sz="1400" dirty="0" smtClean="0">
              <a:latin typeface="HGS創英角ﾎﾟｯﾌﾟ体" panose="040B0A00000000000000" pitchFamily="50" charset="-128"/>
              <a:ea typeface="HGS創英角ﾎﾟｯﾌﾟ体" panose="040B0A00000000000000" pitchFamily="50" charset="-128"/>
            </a:endParaRPr>
          </a:p>
          <a:p>
            <a:r>
              <a:rPr lang="ja-JP" altLang="en-US" sz="1400" dirty="0" smtClean="0">
                <a:latin typeface="HGS創英角ﾎﾟｯﾌﾟ体" panose="040B0A00000000000000" pitchFamily="50" charset="-128"/>
                <a:ea typeface="HGS創英角ﾎﾟｯﾌﾟ体" panose="040B0A00000000000000" pitchFamily="50" charset="-128"/>
              </a:rPr>
              <a:t>一般財団法人　日本火災報知区工業会</a:t>
            </a:r>
            <a:endParaRPr kumimoji="1" lang="ja-JP" altLang="en-US" sz="1400" dirty="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4876519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2111828" y="345478"/>
            <a:ext cx="7968342" cy="6072648"/>
          </a:xfrm>
          <a:prstGeom prst="rect">
            <a:avLst/>
          </a:prstGeom>
        </p:spPr>
      </p:pic>
      <p:sp>
        <p:nvSpPr>
          <p:cNvPr id="2" name="テキスト ボックス 1"/>
          <p:cNvSpPr txBox="1"/>
          <p:nvPr/>
        </p:nvSpPr>
        <p:spPr>
          <a:xfrm>
            <a:off x="836023" y="1214846"/>
            <a:ext cx="10332719" cy="4585871"/>
          </a:xfrm>
          <a:prstGeom prst="rect">
            <a:avLst/>
          </a:prstGeom>
          <a:noFill/>
        </p:spPr>
        <p:txBody>
          <a:bodyPr wrap="square" rtlCol="0">
            <a:spAutoFit/>
          </a:bodyPr>
          <a:lstStyle/>
          <a:p>
            <a:r>
              <a:rPr kumimoji="1" lang="ja-JP" altLang="en-US" sz="2400" dirty="0" smtClean="0">
                <a:latin typeface="HGS創英角ﾎﾟｯﾌﾟ体" panose="040B0A00000000000000" pitchFamily="50" charset="-128"/>
                <a:ea typeface="HGS創英角ﾎﾟｯﾌﾟ体" panose="040B0A00000000000000" pitchFamily="50" charset="-128"/>
              </a:rPr>
              <a:t>皆さん、何問正解できましたか？</a:t>
            </a:r>
            <a:endParaRPr kumimoji="1" lang="en-US" altLang="ja-JP" sz="2400" dirty="0" smtClean="0">
              <a:latin typeface="HGS創英角ﾎﾟｯﾌﾟ体" panose="040B0A00000000000000" pitchFamily="50" charset="-128"/>
              <a:ea typeface="HGS創英角ﾎﾟｯﾌﾟ体" panose="040B0A00000000000000" pitchFamily="50" charset="-128"/>
            </a:endParaRPr>
          </a:p>
          <a:p>
            <a:r>
              <a:rPr lang="ja-JP" altLang="en-US" sz="2400" dirty="0" smtClean="0">
                <a:latin typeface="HGS創英角ﾎﾟｯﾌﾟ体" panose="040B0A00000000000000" pitchFamily="50" charset="-128"/>
                <a:ea typeface="HGS創英角ﾎﾟｯﾌﾟ体" panose="040B0A00000000000000" pitchFamily="50" charset="-128"/>
              </a:rPr>
              <a:t>住宅用火災警報器は、皆さんの生命・財産を守る非常に有効なものです。</a:t>
            </a:r>
            <a:endParaRPr lang="en-US" altLang="ja-JP" sz="2400" dirty="0" smtClean="0">
              <a:latin typeface="HGS創英角ﾎﾟｯﾌﾟ体" panose="040B0A00000000000000" pitchFamily="50" charset="-128"/>
              <a:ea typeface="HGS創英角ﾎﾟｯﾌﾟ体" panose="040B0A00000000000000" pitchFamily="50" charset="-128"/>
            </a:endParaRPr>
          </a:p>
          <a:p>
            <a:r>
              <a:rPr kumimoji="1" lang="ja-JP" altLang="en-US" sz="2400" dirty="0" smtClean="0">
                <a:latin typeface="HGS創英角ﾎﾟｯﾌﾟ体" panose="040B0A00000000000000" pitchFamily="50" charset="-128"/>
                <a:ea typeface="HGS創英角ﾎﾟｯﾌﾟ体" panose="040B0A00000000000000" pitchFamily="50" charset="-128"/>
              </a:rPr>
              <a:t>「法律で</a:t>
            </a:r>
            <a:r>
              <a:rPr kumimoji="1" lang="ja-JP" altLang="en-US" sz="2400" dirty="0">
                <a:latin typeface="HGS創英角ﾎﾟｯﾌﾟ体" panose="040B0A00000000000000" pitchFamily="50" charset="-128"/>
                <a:ea typeface="HGS創英角ﾎﾟｯﾌﾟ体" panose="040B0A00000000000000" pitchFamily="50" charset="-128"/>
              </a:rPr>
              <a:t>決</a:t>
            </a:r>
            <a:r>
              <a:rPr kumimoji="1" lang="ja-JP" altLang="en-US" sz="2400" dirty="0" smtClean="0">
                <a:latin typeface="HGS創英角ﾎﾟｯﾌﾟ体" panose="040B0A00000000000000" pitchFamily="50" charset="-128"/>
                <a:ea typeface="HGS創英角ﾎﾟｯﾌﾟ体" panose="040B0A00000000000000" pitchFamily="50" charset="-128"/>
              </a:rPr>
              <a:t>まっているから設置する」だけではなく、皆さんに住宅用火災警報器のことをもっとよく知っていただき、適切な維持</a:t>
            </a:r>
            <a:r>
              <a:rPr lang="ja-JP" altLang="en-US" sz="2400" dirty="0">
                <a:latin typeface="HGS創英角ﾎﾟｯﾌﾟ体" panose="040B0A00000000000000" pitchFamily="50" charset="-128"/>
                <a:ea typeface="HGS創英角ﾎﾟｯﾌﾟ体" panose="040B0A00000000000000" pitchFamily="50" charset="-128"/>
              </a:rPr>
              <a:t>・</a:t>
            </a:r>
            <a:r>
              <a:rPr kumimoji="1" lang="ja-JP" altLang="en-US" sz="2400" dirty="0" smtClean="0">
                <a:latin typeface="HGS創英角ﾎﾟｯﾌﾟ体" panose="040B0A00000000000000" pitchFamily="50" charset="-128"/>
                <a:ea typeface="HGS創英角ﾎﾟｯﾌﾟ体" panose="040B0A00000000000000" pitchFamily="50" charset="-128"/>
              </a:rPr>
              <a:t>管理を実施していただくことが、</a:t>
            </a:r>
            <a:r>
              <a:rPr lang="ja-JP" altLang="en-US" sz="2400" dirty="0">
                <a:latin typeface="HGS創英角ﾎﾟｯﾌﾟ体" panose="040B0A00000000000000" pitchFamily="50" charset="-128"/>
                <a:ea typeface="HGS創英角ﾎﾟｯﾌﾟ体" panose="040B0A00000000000000" pitchFamily="50" charset="-128"/>
              </a:rPr>
              <a:t>火災</a:t>
            </a:r>
            <a:r>
              <a:rPr lang="ja-JP" altLang="en-US" sz="2400" dirty="0" smtClean="0">
                <a:latin typeface="HGS創英角ﾎﾟｯﾌﾟ体" panose="040B0A00000000000000" pitchFamily="50" charset="-128"/>
                <a:ea typeface="HGS創英角ﾎﾟｯﾌﾟ体" panose="040B0A00000000000000" pitchFamily="50" charset="-128"/>
              </a:rPr>
              <a:t>による逃げ</a:t>
            </a:r>
            <a:r>
              <a:rPr lang="ja-JP" altLang="en-US" sz="2400" dirty="0">
                <a:latin typeface="HGS創英角ﾎﾟｯﾌﾟ体" panose="040B0A00000000000000" pitchFamily="50" charset="-128"/>
                <a:ea typeface="HGS創英角ﾎﾟｯﾌﾟ体" panose="040B0A00000000000000" pitchFamily="50" charset="-128"/>
              </a:rPr>
              <a:t>遅</a:t>
            </a:r>
            <a:r>
              <a:rPr lang="ja-JP" altLang="en-US" sz="2400" dirty="0" smtClean="0">
                <a:latin typeface="HGS創英角ﾎﾟｯﾌﾟ体" panose="040B0A00000000000000" pitchFamily="50" charset="-128"/>
                <a:ea typeface="HGS創英角ﾎﾟｯﾌﾟ体" panose="040B0A00000000000000" pitchFamily="50" charset="-128"/>
              </a:rPr>
              <a:t>れの防止、損失の軽減</a:t>
            </a:r>
            <a:r>
              <a:rPr kumimoji="1" lang="ja-JP" altLang="en-US" sz="2400" dirty="0" smtClean="0">
                <a:latin typeface="HGS創英角ﾎﾟｯﾌﾟ体" panose="040B0A00000000000000" pitchFamily="50" charset="-128"/>
                <a:ea typeface="HGS創英角ﾎﾟｯﾌﾟ体" panose="040B0A00000000000000" pitchFamily="50" charset="-128"/>
              </a:rPr>
              <a:t>につながっていきます。</a:t>
            </a:r>
            <a:endParaRPr kumimoji="1" lang="en-US" altLang="ja-JP" sz="2400" dirty="0" smtClean="0">
              <a:latin typeface="HGS創英角ﾎﾟｯﾌﾟ体" panose="040B0A00000000000000" pitchFamily="50" charset="-128"/>
              <a:ea typeface="HGS創英角ﾎﾟｯﾌﾟ体" panose="040B0A00000000000000" pitchFamily="50" charset="-128"/>
            </a:endParaRPr>
          </a:p>
          <a:p>
            <a:r>
              <a:rPr lang="ja-JP" altLang="en-US" sz="2400" dirty="0" smtClean="0">
                <a:latin typeface="HGS創英角ﾎﾟｯﾌﾟ体" panose="040B0A00000000000000" pitchFamily="50" charset="-128"/>
                <a:ea typeface="HGS創英角ﾎﾟｯﾌﾟ体" panose="040B0A00000000000000" pitchFamily="50" charset="-128"/>
              </a:rPr>
              <a:t>これからも、住宅用火災警報器というものにご理解をいただき適切な設置及び維持・管理をよろしくお願いいたします。</a:t>
            </a:r>
            <a:endParaRPr lang="en-US" altLang="ja-JP" sz="2400" dirty="0" smtClean="0">
              <a:latin typeface="HGS創英角ﾎﾟｯﾌﾟ体" panose="040B0A00000000000000" pitchFamily="50" charset="-128"/>
              <a:ea typeface="HGS創英角ﾎﾟｯﾌﾟ体" panose="040B0A00000000000000" pitchFamily="50" charset="-128"/>
            </a:endParaRPr>
          </a:p>
          <a:p>
            <a:endParaRPr kumimoji="1" lang="en-US" altLang="ja-JP" sz="2400" dirty="0">
              <a:latin typeface="HGS創英角ﾎﾟｯﾌﾟ体" panose="040B0A00000000000000" pitchFamily="50" charset="-128"/>
              <a:ea typeface="HGS創英角ﾎﾟｯﾌﾟ体" panose="040B0A00000000000000" pitchFamily="50" charset="-128"/>
            </a:endParaRPr>
          </a:p>
          <a:p>
            <a:r>
              <a:rPr lang="ja-JP" altLang="en-US" sz="2400" dirty="0" smtClean="0">
                <a:latin typeface="HGS創英角ﾎﾟｯﾌﾟ体" panose="040B0A00000000000000" pitchFamily="50" charset="-128"/>
                <a:ea typeface="HGS創英角ﾎﾟｯﾌﾟ体" panose="040B0A00000000000000" pitchFamily="50" charset="-128"/>
              </a:rPr>
              <a:t>住宅用火災警報器やその他住宅火災の防火に関するお問い合わせは、</a:t>
            </a:r>
            <a:endParaRPr lang="en-US" altLang="ja-JP" sz="2400" dirty="0" smtClean="0">
              <a:latin typeface="HGS創英角ﾎﾟｯﾌﾟ体" panose="040B0A00000000000000" pitchFamily="50" charset="-128"/>
              <a:ea typeface="HGS創英角ﾎﾟｯﾌﾟ体" panose="040B0A00000000000000" pitchFamily="50" charset="-128"/>
            </a:endParaRPr>
          </a:p>
          <a:p>
            <a:r>
              <a:rPr lang="ja-JP" altLang="en-US" sz="2800" dirty="0" smtClean="0">
                <a:latin typeface="HGS創英角ﾎﾟｯﾌﾟ体" panose="040B0A00000000000000" pitchFamily="50" charset="-128"/>
                <a:ea typeface="HGS創英角ﾎﾟｯﾌﾟ体" panose="040B0A00000000000000" pitchFamily="50" charset="-128"/>
              </a:rPr>
              <a:t>豊川市消防本部予防課予防担当（０５３３－８９－９６８２）</a:t>
            </a:r>
            <a:endParaRPr lang="en-US" altLang="ja-JP" sz="2800" dirty="0" smtClean="0">
              <a:latin typeface="HGS創英角ﾎﾟｯﾌﾟ体" panose="040B0A00000000000000" pitchFamily="50" charset="-128"/>
              <a:ea typeface="HGS創英角ﾎﾟｯﾌﾟ体" panose="040B0A00000000000000" pitchFamily="50" charset="-128"/>
            </a:endParaRPr>
          </a:p>
          <a:p>
            <a:r>
              <a:rPr lang="ja-JP" altLang="en-US" sz="2400" dirty="0" err="1" smtClean="0">
                <a:latin typeface="HGS創英角ﾎﾟｯﾌﾟ体" panose="040B0A00000000000000" pitchFamily="50" charset="-128"/>
                <a:ea typeface="HGS創英角ﾎﾟｯﾌﾟ体" panose="040B0A00000000000000" pitchFamily="50" charset="-128"/>
              </a:rPr>
              <a:t>まで</a:t>
            </a:r>
            <a:r>
              <a:rPr lang="ja-JP" altLang="en-US" sz="2400" dirty="0" smtClean="0">
                <a:latin typeface="HGS創英角ﾎﾟｯﾌﾟ体" panose="040B0A00000000000000" pitchFamily="50" charset="-128"/>
                <a:ea typeface="HGS創英角ﾎﾟｯﾌﾟ体" panose="040B0A00000000000000" pitchFamily="50" charset="-128"/>
              </a:rPr>
              <a:t>お願いいたします。</a:t>
            </a:r>
            <a:endParaRPr kumimoji="1" lang="ja-JP" altLang="en-US" sz="2400" dirty="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57914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2111828" y="470169"/>
            <a:ext cx="7968342" cy="6072648"/>
          </a:xfrm>
          <a:prstGeom prst="rect">
            <a:avLst/>
          </a:prstGeom>
        </p:spPr>
      </p:pic>
      <p:sp>
        <p:nvSpPr>
          <p:cNvPr id="2" name="テキスト ボックス 1"/>
          <p:cNvSpPr txBox="1"/>
          <p:nvPr/>
        </p:nvSpPr>
        <p:spPr>
          <a:xfrm>
            <a:off x="1227909" y="1175657"/>
            <a:ext cx="9966960" cy="3046988"/>
          </a:xfrm>
          <a:prstGeom prst="rect">
            <a:avLst/>
          </a:prstGeom>
          <a:noFill/>
        </p:spPr>
        <p:txBody>
          <a:bodyPr wrap="square" rtlCol="0">
            <a:spAutoFit/>
          </a:bodyPr>
          <a:lstStyle/>
          <a:p>
            <a:r>
              <a:rPr kumimoji="1" lang="ja-JP" altLang="en-US" sz="4800" dirty="0" smtClean="0">
                <a:latin typeface="HGP創英角ﾎﾟｯﾌﾟ体" panose="040B0A00000000000000" pitchFamily="50" charset="-128"/>
                <a:ea typeface="HGP創英角ﾎﾟｯﾌﾟ体" panose="040B0A00000000000000" pitchFamily="50" charset="-128"/>
              </a:rPr>
              <a:t>画像引用元</a:t>
            </a:r>
            <a:endParaRPr kumimoji="1" lang="en-US" altLang="ja-JP" sz="4800" dirty="0" smtClean="0">
              <a:latin typeface="HGP創英角ﾎﾟｯﾌﾟ体" panose="040B0A00000000000000" pitchFamily="50" charset="-128"/>
              <a:ea typeface="HGP創英角ﾎﾟｯﾌﾟ体" panose="040B0A00000000000000" pitchFamily="50" charset="-128"/>
            </a:endParaRPr>
          </a:p>
          <a:p>
            <a:r>
              <a:rPr lang="ja-JP" altLang="en-US" sz="4800" dirty="0" smtClean="0">
                <a:latin typeface="HGP創英角ﾎﾟｯﾌﾟ体" panose="040B0A00000000000000" pitchFamily="50" charset="-128"/>
                <a:ea typeface="HGP創英角ﾎﾟｯﾌﾟ体" panose="040B0A00000000000000" pitchFamily="50" charset="-128"/>
              </a:rPr>
              <a:t>　 ・総務省消防庁</a:t>
            </a:r>
            <a:endParaRPr lang="en-US" altLang="ja-JP" sz="4800" dirty="0" smtClean="0">
              <a:latin typeface="HGP創英角ﾎﾟｯﾌﾟ体" panose="040B0A00000000000000" pitchFamily="50" charset="-128"/>
              <a:ea typeface="HGP創英角ﾎﾟｯﾌﾟ体" panose="040B0A00000000000000" pitchFamily="50" charset="-128"/>
            </a:endParaRPr>
          </a:p>
          <a:p>
            <a:r>
              <a:rPr kumimoji="1" lang="ja-JP" altLang="en-US" sz="4800" dirty="0">
                <a:latin typeface="HGP創英角ﾎﾟｯﾌﾟ体" panose="040B0A00000000000000" pitchFamily="50" charset="-128"/>
                <a:ea typeface="HGP創英角ﾎﾟｯﾌﾟ体" panose="040B0A00000000000000" pitchFamily="50" charset="-128"/>
              </a:rPr>
              <a:t>　</a:t>
            </a:r>
            <a:r>
              <a:rPr lang="ja-JP" altLang="en-US" sz="4800" dirty="0">
                <a:latin typeface="HGP創英角ﾎﾟｯﾌﾟ体" panose="040B0A00000000000000" pitchFamily="50" charset="-128"/>
                <a:ea typeface="HGP創英角ﾎﾟｯﾌﾟ体" panose="040B0A00000000000000" pitchFamily="50" charset="-128"/>
              </a:rPr>
              <a:t> </a:t>
            </a:r>
            <a:r>
              <a:rPr lang="ja-JP" altLang="en-US" sz="4800" dirty="0" smtClean="0">
                <a:latin typeface="HGP創英角ﾎﾟｯﾌﾟ体" panose="040B0A00000000000000" pitchFamily="50" charset="-128"/>
                <a:ea typeface="HGP創英角ﾎﾟｯﾌﾟ体" panose="040B0A00000000000000" pitchFamily="50" charset="-128"/>
              </a:rPr>
              <a:t>・日本火災報知機工業会</a:t>
            </a:r>
            <a:endParaRPr lang="en-US" altLang="ja-JP" sz="4800" dirty="0" smtClean="0">
              <a:latin typeface="HGP創英角ﾎﾟｯﾌﾟ体" panose="040B0A00000000000000" pitchFamily="50" charset="-128"/>
              <a:ea typeface="HGP創英角ﾎﾟｯﾌﾟ体" panose="040B0A00000000000000" pitchFamily="50" charset="-128"/>
            </a:endParaRPr>
          </a:p>
          <a:p>
            <a:r>
              <a:rPr kumimoji="1" lang="ja-JP" altLang="en-US" sz="4800" dirty="0">
                <a:latin typeface="HGP創英角ﾎﾟｯﾌﾟ体" panose="040B0A00000000000000" pitchFamily="50" charset="-128"/>
                <a:ea typeface="HGP創英角ﾎﾟｯﾌﾟ体" panose="040B0A00000000000000" pitchFamily="50" charset="-128"/>
              </a:rPr>
              <a:t>　</a:t>
            </a:r>
            <a:r>
              <a:rPr kumimoji="1" lang="ja-JP" altLang="en-US" sz="4800" dirty="0" smtClean="0">
                <a:latin typeface="HGP創英角ﾎﾟｯﾌﾟ体" panose="040B0A00000000000000" pitchFamily="50" charset="-128"/>
                <a:ea typeface="HGP創英角ﾎﾟｯﾌﾟ体" panose="040B0A00000000000000" pitchFamily="50" charset="-128"/>
              </a:rPr>
              <a:t> ・愛知県防災安全局</a:t>
            </a:r>
            <a:endParaRPr kumimoji="1" lang="ja-JP" altLang="en-US" sz="4800"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546190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図 3"/>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2111828" y="470169"/>
            <a:ext cx="7968342" cy="6072648"/>
          </a:xfrm>
          <a:prstGeom prst="rect">
            <a:avLst/>
          </a:prstGeom>
        </p:spPr>
      </p:pic>
      <p:sp>
        <p:nvSpPr>
          <p:cNvPr id="2" name="テキスト ボックス 1"/>
          <p:cNvSpPr txBox="1"/>
          <p:nvPr/>
        </p:nvSpPr>
        <p:spPr>
          <a:xfrm>
            <a:off x="2081744" y="1436123"/>
            <a:ext cx="8791303" cy="3170099"/>
          </a:xfrm>
          <a:prstGeom prst="rect">
            <a:avLst/>
          </a:prstGeom>
          <a:noFill/>
        </p:spPr>
        <p:txBody>
          <a:bodyPr wrap="square" rtlCol="0">
            <a:spAutoFit/>
          </a:bodyPr>
          <a:lstStyle/>
          <a:p>
            <a:pPr algn="ctr"/>
            <a:r>
              <a:rPr kumimoji="1" lang="ja-JP" altLang="en-US" sz="20000" dirty="0" smtClean="0">
                <a:solidFill>
                  <a:srgbClr val="FF0000"/>
                </a:solidFill>
                <a:latin typeface="HGP創英角ﾎﾟｯﾌﾟ体" panose="040B0A00000000000000" pitchFamily="50" charset="-128"/>
                <a:ea typeface="HGP創英角ﾎﾟｯﾌﾟ体" panose="040B0A00000000000000" pitchFamily="50" charset="-128"/>
              </a:rPr>
              <a:t>正解</a:t>
            </a:r>
            <a:r>
              <a:rPr kumimoji="1" lang="en-US" altLang="ja-JP" sz="20000" dirty="0" smtClean="0">
                <a:solidFill>
                  <a:srgbClr val="FF0000"/>
                </a:solidFill>
                <a:latin typeface="HGP創英角ﾎﾟｯﾌﾟ体" panose="040B0A00000000000000" pitchFamily="50" charset="-128"/>
                <a:ea typeface="HGP創英角ﾎﾟｯﾌﾟ体" panose="040B0A00000000000000" pitchFamily="50" charset="-128"/>
              </a:rPr>
              <a:t>!!</a:t>
            </a:r>
            <a:endParaRPr kumimoji="1" lang="ja-JP" altLang="en-US" sz="200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3" name="角丸四角形 2">
            <a:hlinkClick r:id="rId3" action="ppaction://hlinksldjump"/>
          </p:cNvPr>
          <p:cNvSpPr/>
          <p:nvPr/>
        </p:nvSpPr>
        <p:spPr>
          <a:xfrm>
            <a:off x="7489371" y="4953989"/>
            <a:ext cx="3122023" cy="7184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rgbClr val="FFFF00"/>
                </a:solidFill>
                <a:latin typeface="HGP創英角ﾎﾟｯﾌﾟ体" panose="040B0A00000000000000" pitchFamily="50" charset="-128"/>
                <a:ea typeface="HGP創英角ﾎﾟｯﾌﾟ体" panose="040B0A00000000000000" pitchFamily="50" charset="-128"/>
              </a:rPr>
              <a:t>クリック</a:t>
            </a:r>
            <a:r>
              <a:rPr lang="en-US" altLang="ja-JP" sz="3200" dirty="0" smtClean="0">
                <a:solidFill>
                  <a:srgbClr val="FFFF00"/>
                </a:solidFill>
                <a:latin typeface="HGP創英角ﾎﾟｯﾌﾟ体" panose="040B0A00000000000000" pitchFamily="50" charset="-128"/>
                <a:ea typeface="HGP創英角ﾎﾟｯﾌﾟ体" panose="040B0A00000000000000" pitchFamily="50" charset="-128"/>
              </a:rPr>
              <a:t>!!</a:t>
            </a:r>
            <a:endParaRPr kumimoji="1" lang="ja-JP" altLang="en-US" sz="3200" dirty="0">
              <a:solidFill>
                <a:srgbClr val="FFFF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0527193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 7.40741E-7 L 0 -0.07222 " pathEditMode="relative" rAng="0" ptsTypes="AA">
                                      <p:cBhvr>
                                        <p:cTn id="6" dur="250" accel="50000" decel="50000" autoRev="1" fill="hold">
                                          <p:stCondLst>
                                            <p:cond delay="0"/>
                                          </p:stCondLst>
                                        </p:cTn>
                                        <p:tgtEl>
                                          <p:spTgt spid="2"/>
                                        </p:tgtEl>
                                        <p:attrNameLst>
                                          <p:attrName>ppt_x</p:attrName>
                                          <p:attrName>ppt_y</p:attrName>
                                        </p:attrNameLst>
                                      </p:cBhvr>
                                      <p:rCtr x="0" y="-3611"/>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par>
                          <p:cTn id="11" fill="hold">
                            <p:stCondLst>
                              <p:cond delay="650"/>
                            </p:stCondLst>
                            <p:childTnLst>
                              <p:par>
                                <p:cTn id="12" presetID="34" presetClass="emph" presetSubtype="0" fill="hold" grpId="1" nodeType="afterEffect">
                                  <p:stCondLst>
                                    <p:cond delay="0"/>
                                  </p:stCondLst>
                                  <p:iterate type="lt">
                                    <p:tmPct val="10000"/>
                                  </p:iterate>
                                  <p:childTnLst>
                                    <p:animMotion origin="layout" path="M 0 7.40741E-7 L 0 -0.07222 " pathEditMode="relative" rAng="0" ptsTypes="AA">
                                      <p:cBhvr>
                                        <p:cTn id="13" dur="250" accel="50000" decel="50000" autoRev="1" fill="hold">
                                          <p:stCondLst>
                                            <p:cond delay="0"/>
                                          </p:stCondLst>
                                        </p:cTn>
                                        <p:tgtEl>
                                          <p:spTgt spid="2"/>
                                        </p:tgtEl>
                                        <p:attrNameLst>
                                          <p:attrName>ppt_x</p:attrName>
                                          <p:attrName>ppt_y</p:attrName>
                                        </p:attrNameLst>
                                      </p:cBhvr>
                                      <p:rCtr x="0" y="-3611"/>
                                    </p:animMotion>
                                    <p:animRot by="1500000">
                                      <p:cBhvr>
                                        <p:cTn id="14" dur="125" fill="hold">
                                          <p:stCondLst>
                                            <p:cond delay="0"/>
                                          </p:stCondLst>
                                        </p:cTn>
                                        <p:tgtEl>
                                          <p:spTgt spid="2"/>
                                        </p:tgtEl>
                                        <p:attrNameLst>
                                          <p:attrName>r</p:attrName>
                                        </p:attrNameLst>
                                      </p:cBhvr>
                                    </p:animRot>
                                    <p:animRot by="-1500000">
                                      <p:cBhvr>
                                        <p:cTn id="15" dur="125" fill="hold">
                                          <p:stCondLst>
                                            <p:cond delay="125"/>
                                          </p:stCondLst>
                                        </p:cTn>
                                        <p:tgtEl>
                                          <p:spTgt spid="2"/>
                                        </p:tgtEl>
                                        <p:attrNameLst>
                                          <p:attrName>r</p:attrName>
                                        </p:attrNameLst>
                                      </p:cBhvr>
                                    </p:animRot>
                                    <p:animRot by="-1500000">
                                      <p:cBhvr>
                                        <p:cTn id="16" dur="125" fill="hold">
                                          <p:stCondLst>
                                            <p:cond delay="250"/>
                                          </p:stCondLst>
                                        </p:cTn>
                                        <p:tgtEl>
                                          <p:spTgt spid="2"/>
                                        </p:tgtEl>
                                        <p:attrNameLst>
                                          <p:attrName>r</p:attrName>
                                        </p:attrNameLst>
                                      </p:cBhvr>
                                    </p:animRot>
                                    <p:animRot by="1500000">
                                      <p:cBhvr>
                                        <p:cTn id="17"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図 3"/>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2111828" y="470169"/>
            <a:ext cx="7968342" cy="6072648"/>
          </a:xfrm>
          <a:prstGeom prst="rect">
            <a:avLst/>
          </a:prstGeom>
        </p:spPr>
      </p:pic>
      <p:sp>
        <p:nvSpPr>
          <p:cNvPr id="2" name="テキスト ボックス 1"/>
          <p:cNvSpPr txBox="1"/>
          <p:nvPr/>
        </p:nvSpPr>
        <p:spPr>
          <a:xfrm>
            <a:off x="1998617" y="1574669"/>
            <a:ext cx="8791303" cy="3170099"/>
          </a:xfrm>
          <a:prstGeom prst="rect">
            <a:avLst/>
          </a:prstGeom>
          <a:noFill/>
        </p:spPr>
        <p:txBody>
          <a:bodyPr wrap="square" rtlCol="0">
            <a:spAutoFit/>
          </a:bodyPr>
          <a:lstStyle/>
          <a:p>
            <a:pPr algn="ctr"/>
            <a:r>
              <a:rPr lang="ja-JP" altLang="en-US" sz="20000" dirty="0">
                <a:solidFill>
                  <a:srgbClr val="0070C0"/>
                </a:solidFill>
                <a:latin typeface="HGP創英角ﾎﾟｯﾌﾟ体" panose="040B0A00000000000000" pitchFamily="50" charset="-128"/>
                <a:ea typeface="HGP創英角ﾎﾟｯﾌﾟ体" panose="040B0A00000000000000" pitchFamily="50" charset="-128"/>
              </a:rPr>
              <a:t>残念</a:t>
            </a:r>
            <a:r>
              <a:rPr kumimoji="1" lang="en-US" altLang="ja-JP" sz="20000" dirty="0" smtClean="0">
                <a:solidFill>
                  <a:srgbClr val="0070C0"/>
                </a:solidFill>
                <a:latin typeface="HGP創英角ﾎﾟｯﾌﾟ体" panose="040B0A00000000000000" pitchFamily="50" charset="-128"/>
                <a:ea typeface="HGP創英角ﾎﾟｯﾌﾟ体" panose="040B0A00000000000000" pitchFamily="50" charset="-128"/>
              </a:rPr>
              <a:t>!!</a:t>
            </a:r>
            <a:endParaRPr kumimoji="1" lang="ja-JP" altLang="en-US" sz="20000" dirty="0">
              <a:solidFill>
                <a:srgbClr val="0070C0"/>
              </a:solidFill>
              <a:latin typeface="HGP創英角ﾎﾟｯﾌﾟ体" panose="040B0A00000000000000" pitchFamily="50" charset="-128"/>
              <a:ea typeface="HGP創英角ﾎﾟｯﾌﾟ体" panose="040B0A00000000000000" pitchFamily="50" charset="-128"/>
            </a:endParaRPr>
          </a:p>
        </p:txBody>
      </p:sp>
      <p:sp>
        <p:nvSpPr>
          <p:cNvPr id="3" name="角丸四角形 2">
            <a:hlinkClick r:id="rId3" action="ppaction://hlinksldjump"/>
          </p:cNvPr>
          <p:cNvSpPr/>
          <p:nvPr/>
        </p:nvSpPr>
        <p:spPr>
          <a:xfrm>
            <a:off x="7420099" y="5077277"/>
            <a:ext cx="3122023" cy="7184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rgbClr val="FFFF00"/>
                </a:solidFill>
                <a:latin typeface="HGP創英角ﾎﾟｯﾌﾟ体" panose="040B0A00000000000000" pitchFamily="50" charset="-128"/>
                <a:ea typeface="HGP創英角ﾎﾟｯﾌﾟ体" panose="040B0A00000000000000" pitchFamily="50" charset="-128"/>
              </a:rPr>
              <a:t>クリック</a:t>
            </a:r>
            <a:r>
              <a:rPr lang="en-US" altLang="ja-JP" sz="3200" dirty="0" smtClean="0">
                <a:solidFill>
                  <a:srgbClr val="FFFF00"/>
                </a:solidFill>
                <a:latin typeface="HGP創英角ﾎﾟｯﾌﾟ体" panose="040B0A00000000000000" pitchFamily="50" charset="-128"/>
                <a:ea typeface="HGP創英角ﾎﾟｯﾌﾟ体" panose="040B0A00000000000000" pitchFamily="50" charset="-128"/>
              </a:rPr>
              <a:t>!!</a:t>
            </a:r>
            <a:endParaRPr kumimoji="1" lang="ja-JP" altLang="en-US" sz="3200" dirty="0">
              <a:solidFill>
                <a:srgbClr val="FFFF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2358080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par>
                          <p:cTn id="11" fill="hold">
                            <p:stCondLst>
                              <p:cond delay="1000"/>
                            </p:stCondLst>
                            <p:childTnLst>
                              <p:par>
                                <p:cTn id="12" presetID="32" presetClass="emph" presetSubtype="0" fill="hold" grpId="1" nodeType="afterEffect">
                                  <p:stCondLst>
                                    <p:cond delay="0"/>
                                  </p:stCondLst>
                                  <p:childTnLst>
                                    <p:animRot by="120000">
                                      <p:cBhvr>
                                        <p:cTn id="13" dur="100" fill="hold">
                                          <p:stCondLst>
                                            <p:cond delay="0"/>
                                          </p:stCondLst>
                                        </p:cTn>
                                        <p:tgtEl>
                                          <p:spTgt spid="2"/>
                                        </p:tgtEl>
                                        <p:attrNameLst>
                                          <p:attrName>r</p:attrName>
                                        </p:attrNameLst>
                                      </p:cBhvr>
                                    </p:animRot>
                                    <p:animRot by="-240000">
                                      <p:cBhvr>
                                        <p:cTn id="14" dur="200" fill="hold">
                                          <p:stCondLst>
                                            <p:cond delay="200"/>
                                          </p:stCondLst>
                                        </p:cTn>
                                        <p:tgtEl>
                                          <p:spTgt spid="2"/>
                                        </p:tgtEl>
                                        <p:attrNameLst>
                                          <p:attrName>r</p:attrName>
                                        </p:attrNameLst>
                                      </p:cBhvr>
                                    </p:animRot>
                                    <p:animRot by="240000">
                                      <p:cBhvr>
                                        <p:cTn id="15" dur="200" fill="hold">
                                          <p:stCondLst>
                                            <p:cond delay="400"/>
                                          </p:stCondLst>
                                        </p:cTn>
                                        <p:tgtEl>
                                          <p:spTgt spid="2"/>
                                        </p:tgtEl>
                                        <p:attrNameLst>
                                          <p:attrName>r</p:attrName>
                                        </p:attrNameLst>
                                      </p:cBhvr>
                                    </p:animRot>
                                    <p:animRot by="-240000">
                                      <p:cBhvr>
                                        <p:cTn id="16" dur="200" fill="hold">
                                          <p:stCondLst>
                                            <p:cond delay="600"/>
                                          </p:stCondLst>
                                        </p:cTn>
                                        <p:tgtEl>
                                          <p:spTgt spid="2"/>
                                        </p:tgtEl>
                                        <p:attrNameLst>
                                          <p:attrName>r</p:attrName>
                                        </p:attrNameLst>
                                      </p:cBhvr>
                                    </p:animRot>
                                    <p:animRot by="120000">
                                      <p:cBhvr>
                                        <p:cTn id="17"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2111828" y="470169"/>
            <a:ext cx="7968342" cy="6072648"/>
          </a:xfrm>
          <a:prstGeom prst="rect">
            <a:avLst/>
          </a:prstGeom>
        </p:spPr>
      </p:pic>
      <p:sp>
        <p:nvSpPr>
          <p:cNvPr id="2" name="タイトル 1"/>
          <p:cNvSpPr>
            <a:spLocks noGrp="1"/>
          </p:cNvSpPr>
          <p:nvPr>
            <p:ph type="title"/>
          </p:nvPr>
        </p:nvSpPr>
        <p:spPr/>
        <p:txBody>
          <a:bodyPr>
            <a:normAutofit/>
          </a:bodyPr>
          <a:lstStyle/>
          <a:p>
            <a:r>
              <a:rPr kumimoji="1" lang="ja-JP" altLang="en-US" sz="4800" dirty="0" smtClean="0">
                <a:latin typeface="HGP創英角ﾎﾟｯﾌﾟ体" panose="040B0A00000000000000" pitchFamily="50" charset="-128"/>
                <a:ea typeface="HGP創英角ﾎﾟｯﾌﾟ体" panose="040B0A00000000000000" pitchFamily="50" charset="-128"/>
              </a:rPr>
              <a:t>第１問</a:t>
            </a:r>
            <a:endParaRPr kumimoji="1" lang="ja-JP" altLang="en-US" sz="4800" dirty="0">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p:txBody>
          <a:bodyPr>
            <a:normAutofit/>
          </a:bodyPr>
          <a:lstStyle/>
          <a:p>
            <a:pPr marL="0" indent="0">
              <a:buNone/>
            </a:pPr>
            <a:r>
              <a:rPr kumimoji="1" lang="ja-JP" altLang="en-US" sz="3200" dirty="0" smtClean="0">
                <a:latin typeface="HGP創英角ﾎﾟｯﾌﾟ体" panose="040B0A00000000000000" pitchFamily="50" charset="-128"/>
                <a:ea typeface="HGP創英角ﾎﾟｯﾌﾟ体" panose="040B0A00000000000000" pitchFamily="50" charset="-128"/>
              </a:rPr>
              <a:t>住宅用火災警報器の設置と、火災による死者数や火災による損失には関連性はない？</a:t>
            </a:r>
            <a:endParaRPr kumimoji="1" lang="ja-JP" altLang="en-US" sz="3200" dirty="0">
              <a:latin typeface="HGP創英角ﾎﾟｯﾌﾟ体" panose="040B0A00000000000000" pitchFamily="50" charset="-128"/>
              <a:ea typeface="HGP創英角ﾎﾟｯﾌﾟ体" panose="040B0A00000000000000" pitchFamily="50" charset="-128"/>
            </a:endParaRPr>
          </a:p>
        </p:txBody>
      </p:sp>
      <p:sp>
        <p:nvSpPr>
          <p:cNvPr id="6" name="角丸四角形 5">
            <a:hlinkClick r:id="rId3" action="ppaction://hlinksldjump"/>
          </p:cNvPr>
          <p:cNvSpPr/>
          <p:nvPr/>
        </p:nvSpPr>
        <p:spPr>
          <a:xfrm>
            <a:off x="1815737" y="4898571"/>
            <a:ext cx="3122023" cy="124823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0" dirty="0" smtClean="0">
                <a:solidFill>
                  <a:schemeClr val="bg1"/>
                </a:solidFill>
                <a:latin typeface="HG丸ｺﾞｼｯｸM-PRO" panose="020F0600000000000000" pitchFamily="50" charset="-128"/>
                <a:ea typeface="HG丸ｺﾞｼｯｸM-PRO" panose="020F0600000000000000" pitchFamily="50" charset="-128"/>
              </a:rPr>
              <a:t>〇</a:t>
            </a:r>
            <a:endParaRPr kumimoji="1" lang="ja-JP" altLang="en-US" sz="8000" dirty="0">
              <a:solidFill>
                <a:schemeClr val="bg1"/>
              </a:solidFill>
              <a:latin typeface="HG丸ｺﾞｼｯｸM-PRO" panose="020F0600000000000000" pitchFamily="50" charset="-128"/>
              <a:ea typeface="HG丸ｺﾞｼｯｸM-PRO" panose="020F0600000000000000" pitchFamily="50" charset="-128"/>
            </a:endParaRPr>
          </a:p>
        </p:txBody>
      </p:sp>
      <p:sp>
        <p:nvSpPr>
          <p:cNvPr id="7" name="角丸四角形 6">
            <a:hlinkClick r:id="rId4" action="ppaction://hlinksldjump"/>
          </p:cNvPr>
          <p:cNvSpPr/>
          <p:nvPr/>
        </p:nvSpPr>
        <p:spPr>
          <a:xfrm>
            <a:off x="6621776" y="4898571"/>
            <a:ext cx="3122023" cy="124823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0" dirty="0">
                <a:solidFill>
                  <a:schemeClr val="bg1"/>
                </a:solidFill>
                <a:latin typeface="HG丸ｺﾞｼｯｸM-PRO" panose="020F0600000000000000" pitchFamily="50" charset="-128"/>
                <a:ea typeface="HG丸ｺﾞｼｯｸM-PRO" panose="020F0600000000000000" pitchFamily="50" charset="-128"/>
              </a:rPr>
              <a:t>×</a:t>
            </a:r>
            <a:endParaRPr kumimoji="1" lang="ja-JP" altLang="en-US" sz="8000" dirty="0">
              <a:solidFill>
                <a:schemeClr val="bg1"/>
              </a:solidFill>
              <a:latin typeface="HG丸ｺﾞｼｯｸM-PRO" panose="020F0600000000000000" pitchFamily="50" charset="-128"/>
              <a:ea typeface="HG丸ｺﾞｼｯｸM-PRO" panose="020F0600000000000000" pitchFamily="50" charset="-128"/>
            </a:endParaRPr>
          </a:p>
        </p:txBody>
      </p:sp>
      <p:grpSp>
        <p:nvGrpSpPr>
          <p:cNvPr id="11" name="グループ化 10"/>
          <p:cNvGrpSpPr/>
          <p:nvPr/>
        </p:nvGrpSpPr>
        <p:grpSpPr>
          <a:xfrm>
            <a:off x="3376748" y="3674556"/>
            <a:ext cx="5223164" cy="1271539"/>
            <a:chOff x="3376748" y="3674556"/>
            <a:chExt cx="5223164" cy="1271539"/>
          </a:xfrm>
        </p:grpSpPr>
        <p:sp>
          <p:nvSpPr>
            <p:cNvPr id="8" name="テキスト ボックス 7"/>
            <p:cNvSpPr txBox="1"/>
            <p:nvPr/>
          </p:nvSpPr>
          <p:spPr>
            <a:xfrm>
              <a:off x="3376748" y="3674556"/>
              <a:ext cx="5223164" cy="584775"/>
            </a:xfrm>
            <a:prstGeom prst="rect">
              <a:avLst/>
            </a:prstGeom>
            <a:noFill/>
          </p:spPr>
          <p:txBody>
            <a:bodyPr wrap="square" rtlCol="0">
              <a:spAutoFit/>
            </a:bodyPr>
            <a:lstStyle/>
            <a:p>
              <a:r>
                <a:rPr kumimoji="1" lang="ja-JP" altLang="en-US" sz="3200" dirty="0" smtClean="0">
                  <a:latin typeface="HGP創英角ﾎﾟｯﾌﾟ体" panose="040B0A00000000000000" pitchFamily="50" charset="-128"/>
                  <a:ea typeface="HGP創英角ﾎﾟｯﾌﾟ体" panose="040B0A00000000000000" pitchFamily="50" charset="-128"/>
                </a:rPr>
                <a:t>正解だと思う方をクリック</a:t>
              </a:r>
              <a:r>
                <a:rPr kumimoji="1" lang="en-US" altLang="ja-JP" sz="3200" dirty="0" smtClean="0">
                  <a:latin typeface="HGP創英角ﾎﾟｯﾌﾟ体" panose="040B0A00000000000000" pitchFamily="50" charset="-128"/>
                  <a:ea typeface="HGP創英角ﾎﾟｯﾌﾟ体" panose="040B0A00000000000000" pitchFamily="50" charset="-128"/>
                </a:rPr>
                <a:t>!!</a:t>
              </a:r>
              <a:endParaRPr kumimoji="1" lang="ja-JP" altLang="en-US" sz="3200" dirty="0">
                <a:latin typeface="HGP創英角ﾎﾟｯﾌﾟ体" panose="040B0A00000000000000" pitchFamily="50" charset="-128"/>
                <a:ea typeface="HGP創英角ﾎﾟｯﾌﾟ体" panose="040B0A00000000000000" pitchFamily="50" charset="-128"/>
              </a:endParaRPr>
            </a:p>
          </p:txBody>
        </p:sp>
        <p:sp>
          <p:nvSpPr>
            <p:cNvPr id="9" name="左矢印 8"/>
            <p:cNvSpPr/>
            <p:nvPr/>
          </p:nvSpPr>
          <p:spPr>
            <a:xfrm rot="18615812">
              <a:off x="3711075" y="4319090"/>
              <a:ext cx="706581" cy="519376"/>
            </a:xfrm>
            <a:prstGeom prst="leftArrow">
              <a:avLst>
                <a:gd name="adj1" fmla="val 27295"/>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左矢印 9"/>
            <p:cNvSpPr/>
            <p:nvPr/>
          </p:nvSpPr>
          <p:spPr>
            <a:xfrm rot="13909179">
              <a:off x="7235327" y="4333117"/>
              <a:ext cx="706581" cy="519376"/>
            </a:xfrm>
            <a:prstGeom prst="leftArrow">
              <a:avLst>
                <a:gd name="adj1" fmla="val 27295"/>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936370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図 3"/>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2111828" y="470169"/>
            <a:ext cx="7968342" cy="6072648"/>
          </a:xfrm>
          <a:prstGeom prst="rect">
            <a:avLst/>
          </a:prstGeom>
        </p:spPr>
      </p:pic>
      <p:sp>
        <p:nvSpPr>
          <p:cNvPr id="2" name="テキスト ボックス 1"/>
          <p:cNvSpPr txBox="1"/>
          <p:nvPr/>
        </p:nvSpPr>
        <p:spPr>
          <a:xfrm>
            <a:off x="2081744" y="1436123"/>
            <a:ext cx="8791303" cy="3170099"/>
          </a:xfrm>
          <a:prstGeom prst="rect">
            <a:avLst/>
          </a:prstGeom>
          <a:noFill/>
        </p:spPr>
        <p:txBody>
          <a:bodyPr wrap="square" rtlCol="0">
            <a:spAutoFit/>
          </a:bodyPr>
          <a:lstStyle/>
          <a:p>
            <a:pPr algn="ctr"/>
            <a:r>
              <a:rPr kumimoji="1" lang="ja-JP" altLang="en-US" sz="20000" dirty="0" smtClean="0">
                <a:solidFill>
                  <a:srgbClr val="FF0000"/>
                </a:solidFill>
                <a:latin typeface="HGP創英角ﾎﾟｯﾌﾟ体" panose="040B0A00000000000000" pitchFamily="50" charset="-128"/>
                <a:ea typeface="HGP創英角ﾎﾟｯﾌﾟ体" panose="040B0A00000000000000" pitchFamily="50" charset="-128"/>
              </a:rPr>
              <a:t>正解</a:t>
            </a:r>
            <a:r>
              <a:rPr kumimoji="1" lang="en-US" altLang="ja-JP" sz="20000" dirty="0" smtClean="0">
                <a:solidFill>
                  <a:srgbClr val="FF0000"/>
                </a:solidFill>
                <a:latin typeface="HGP創英角ﾎﾟｯﾌﾟ体" panose="040B0A00000000000000" pitchFamily="50" charset="-128"/>
                <a:ea typeface="HGP創英角ﾎﾟｯﾌﾟ体" panose="040B0A00000000000000" pitchFamily="50" charset="-128"/>
              </a:rPr>
              <a:t>!!</a:t>
            </a:r>
            <a:endParaRPr kumimoji="1" lang="ja-JP" altLang="en-US" sz="200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3" name="角丸四角形 2">
            <a:hlinkClick r:id="rId3" action="ppaction://hlinksldjump"/>
          </p:cNvPr>
          <p:cNvSpPr/>
          <p:nvPr/>
        </p:nvSpPr>
        <p:spPr>
          <a:xfrm>
            <a:off x="7489371" y="4953989"/>
            <a:ext cx="3122023" cy="7184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rgbClr val="FFFF00"/>
                </a:solidFill>
                <a:latin typeface="HGP創英角ﾎﾟｯﾌﾟ体" panose="040B0A00000000000000" pitchFamily="50" charset="-128"/>
                <a:ea typeface="HGP創英角ﾎﾟｯﾌﾟ体" panose="040B0A00000000000000" pitchFamily="50" charset="-128"/>
              </a:rPr>
              <a:t>クリック</a:t>
            </a:r>
            <a:r>
              <a:rPr lang="en-US" altLang="ja-JP" sz="3200" dirty="0" smtClean="0">
                <a:solidFill>
                  <a:srgbClr val="FFFF00"/>
                </a:solidFill>
                <a:latin typeface="HGP創英角ﾎﾟｯﾌﾟ体" panose="040B0A00000000000000" pitchFamily="50" charset="-128"/>
                <a:ea typeface="HGP創英角ﾎﾟｯﾌﾟ体" panose="040B0A00000000000000" pitchFamily="50" charset="-128"/>
              </a:rPr>
              <a:t>!!</a:t>
            </a:r>
            <a:endParaRPr kumimoji="1" lang="ja-JP" altLang="en-US" sz="3200" dirty="0">
              <a:solidFill>
                <a:srgbClr val="FFFF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6064118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 7.40741E-7 L 0 -0.07222 " pathEditMode="relative" rAng="0" ptsTypes="AA">
                                      <p:cBhvr>
                                        <p:cTn id="6" dur="250" accel="50000" decel="50000" autoRev="1" fill="hold">
                                          <p:stCondLst>
                                            <p:cond delay="0"/>
                                          </p:stCondLst>
                                        </p:cTn>
                                        <p:tgtEl>
                                          <p:spTgt spid="2"/>
                                        </p:tgtEl>
                                        <p:attrNameLst>
                                          <p:attrName>ppt_x</p:attrName>
                                          <p:attrName>ppt_y</p:attrName>
                                        </p:attrNameLst>
                                      </p:cBhvr>
                                      <p:rCtr x="0" y="-3611"/>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par>
                          <p:cTn id="11" fill="hold">
                            <p:stCondLst>
                              <p:cond delay="650"/>
                            </p:stCondLst>
                            <p:childTnLst>
                              <p:par>
                                <p:cTn id="12" presetID="34" presetClass="emph" presetSubtype="0" fill="hold" grpId="1" nodeType="afterEffect">
                                  <p:stCondLst>
                                    <p:cond delay="0"/>
                                  </p:stCondLst>
                                  <p:iterate type="lt">
                                    <p:tmPct val="10000"/>
                                  </p:iterate>
                                  <p:childTnLst>
                                    <p:animMotion origin="layout" path="M 0 7.40741E-7 L 0 -0.07222 " pathEditMode="relative" rAng="0" ptsTypes="AA">
                                      <p:cBhvr>
                                        <p:cTn id="13" dur="250" accel="50000" decel="50000" autoRev="1" fill="hold">
                                          <p:stCondLst>
                                            <p:cond delay="0"/>
                                          </p:stCondLst>
                                        </p:cTn>
                                        <p:tgtEl>
                                          <p:spTgt spid="2"/>
                                        </p:tgtEl>
                                        <p:attrNameLst>
                                          <p:attrName>ppt_x</p:attrName>
                                          <p:attrName>ppt_y</p:attrName>
                                        </p:attrNameLst>
                                      </p:cBhvr>
                                      <p:rCtr x="0" y="-3611"/>
                                    </p:animMotion>
                                    <p:animRot by="1500000">
                                      <p:cBhvr>
                                        <p:cTn id="14" dur="125" fill="hold">
                                          <p:stCondLst>
                                            <p:cond delay="0"/>
                                          </p:stCondLst>
                                        </p:cTn>
                                        <p:tgtEl>
                                          <p:spTgt spid="2"/>
                                        </p:tgtEl>
                                        <p:attrNameLst>
                                          <p:attrName>r</p:attrName>
                                        </p:attrNameLst>
                                      </p:cBhvr>
                                    </p:animRot>
                                    <p:animRot by="-1500000">
                                      <p:cBhvr>
                                        <p:cTn id="15" dur="125" fill="hold">
                                          <p:stCondLst>
                                            <p:cond delay="125"/>
                                          </p:stCondLst>
                                        </p:cTn>
                                        <p:tgtEl>
                                          <p:spTgt spid="2"/>
                                        </p:tgtEl>
                                        <p:attrNameLst>
                                          <p:attrName>r</p:attrName>
                                        </p:attrNameLst>
                                      </p:cBhvr>
                                    </p:animRot>
                                    <p:animRot by="-1500000">
                                      <p:cBhvr>
                                        <p:cTn id="16" dur="125" fill="hold">
                                          <p:stCondLst>
                                            <p:cond delay="250"/>
                                          </p:stCondLst>
                                        </p:cTn>
                                        <p:tgtEl>
                                          <p:spTgt spid="2"/>
                                        </p:tgtEl>
                                        <p:attrNameLst>
                                          <p:attrName>r</p:attrName>
                                        </p:attrNameLst>
                                      </p:cBhvr>
                                    </p:animRot>
                                    <p:animRot by="1500000">
                                      <p:cBhvr>
                                        <p:cTn id="17"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図 3"/>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2111828" y="470169"/>
            <a:ext cx="7968342" cy="6072648"/>
          </a:xfrm>
          <a:prstGeom prst="rect">
            <a:avLst/>
          </a:prstGeom>
        </p:spPr>
      </p:pic>
      <p:sp>
        <p:nvSpPr>
          <p:cNvPr id="2" name="テキスト ボックス 1"/>
          <p:cNvSpPr txBox="1"/>
          <p:nvPr/>
        </p:nvSpPr>
        <p:spPr>
          <a:xfrm>
            <a:off x="1998617" y="1574669"/>
            <a:ext cx="8791303" cy="3170099"/>
          </a:xfrm>
          <a:prstGeom prst="rect">
            <a:avLst/>
          </a:prstGeom>
          <a:noFill/>
        </p:spPr>
        <p:txBody>
          <a:bodyPr wrap="square" rtlCol="0">
            <a:spAutoFit/>
          </a:bodyPr>
          <a:lstStyle/>
          <a:p>
            <a:pPr algn="ctr"/>
            <a:r>
              <a:rPr lang="ja-JP" altLang="en-US" sz="20000" dirty="0">
                <a:solidFill>
                  <a:srgbClr val="0070C0"/>
                </a:solidFill>
                <a:latin typeface="HGP創英角ﾎﾟｯﾌﾟ体" panose="040B0A00000000000000" pitchFamily="50" charset="-128"/>
                <a:ea typeface="HGP創英角ﾎﾟｯﾌﾟ体" panose="040B0A00000000000000" pitchFamily="50" charset="-128"/>
              </a:rPr>
              <a:t>残念</a:t>
            </a:r>
            <a:r>
              <a:rPr kumimoji="1" lang="en-US" altLang="ja-JP" sz="20000" dirty="0" smtClean="0">
                <a:solidFill>
                  <a:srgbClr val="0070C0"/>
                </a:solidFill>
                <a:latin typeface="HGP創英角ﾎﾟｯﾌﾟ体" panose="040B0A00000000000000" pitchFamily="50" charset="-128"/>
                <a:ea typeface="HGP創英角ﾎﾟｯﾌﾟ体" panose="040B0A00000000000000" pitchFamily="50" charset="-128"/>
              </a:rPr>
              <a:t>!!</a:t>
            </a:r>
            <a:endParaRPr kumimoji="1" lang="ja-JP" altLang="en-US" sz="20000" dirty="0">
              <a:solidFill>
                <a:srgbClr val="0070C0"/>
              </a:solidFill>
              <a:latin typeface="HGP創英角ﾎﾟｯﾌﾟ体" panose="040B0A00000000000000" pitchFamily="50" charset="-128"/>
              <a:ea typeface="HGP創英角ﾎﾟｯﾌﾟ体" panose="040B0A00000000000000" pitchFamily="50" charset="-128"/>
            </a:endParaRPr>
          </a:p>
        </p:txBody>
      </p:sp>
      <p:sp>
        <p:nvSpPr>
          <p:cNvPr id="3" name="角丸四角形 2">
            <a:hlinkClick r:id="rId3" action="ppaction://hlinksldjump"/>
          </p:cNvPr>
          <p:cNvSpPr/>
          <p:nvPr/>
        </p:nvSpPr>
        <p:spPr>
          <a:xfrm>
            <a:off x="7420099" y="5077277"/>
            <a:ext cx="3122023" cy="7184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rgbClr val="FFFF00"/>
                </a:solidFill>
                <a:latin typeface="HGP創英角ﾎﾟｯﾌﾟ体" panose="040B0A00000000000000" pitchFamily="50" charset="-128"/>
                <a:ea typeface="HGP創英角ﾎﾟｯﾌﾟ体" panose="040B0A00000000000000" pitchFamily="50" charset="-128"/>
              </a:rPr>
              <a:t>クリック</a:t>
            </a:r>
            <a:r>
              <a:rPr lang="en-US" altLang="ja-JP" sz="3200" dirty="0" smtClean="0">
                <a:solidFill>
                  <a:srgbClr val="FFFF00"/>
                </a:solidFill>
                <a:latin typeface="HGP創英角ﾎﾟｯﾌﾟ体" panose="040B0A00000000000000" pitchFamily="50" charset="-128"/>
                <a:ea typeface="HGP創英角ﾎﾟｯﾌﾟ体" panose="040B0A00000000000000" pitchFamily="50" charset="-128"/>
              </a:rPr>
              <a:t>!!</a:t>
            </a:r>
            <a:endParaRPr kumimoji="1" lang="ja-JP" altLang="en-US" sz="3200" dirty="0">
              <a:solidFill>
                <a:srgbClr val="FFFF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7425699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par>
                          <p:cTn id="11" fill="hold">
                            <p:stCondLst>
                              <p:cond delay="1000"/>
                            </p:stCondLst>
                            <p:childTnLst>
                              <p:par>
                                <p:cTn id="12" presetID="32" presetClass="emph" presetSubtype="0" fill="hold" grpId="1" nodeType="afterEffect">
                                  <p:stCondLst>
                                    <p:cond delay="0"/>
                                  </p:stCondLst>
                                  <p:childTnLst>
                                    <p:animRot by="120000">
                                      <p:cBhvr>
                                        <p:cTn id="13" dur="100" fill="hold">
                                          <p:stCondLst>
                                            <p:cond delay="0"/>
                                          </p:stCondLst>
                                        </p:cTn>
                                        <p:tgtEl>
                                          <p:spTgt spid="2"/>
                                        </p:tgtEl>
                                        <p:attrNameLst>
                                          <p:attrName>r</p:attrName>
                                        </p:attrNameLst>
                                      </p:cBhvr>
                                    </p:animRot>
                                    <p:animRot by="-240000">
                                      <p:cBhvr>
                                        <p:cTn id="14" dur="200" fill="hold">
                                          <p:stCondLst>
                                            <p:cond delay="200"/>
                                          </p:stCondLst>
                                        </p:cTn>
                                        <p:tgtEl>
                                          <p:spTgt spid="2"/>
                                        </p:tgtEl>
                                        <p:attrNameLst>
                                          <p:attrName>r</p:attrName>
                                        </p:attrNameLst>
                                      </p:cBhvr>
                                    </p:animRot>
                                    <p:animRot by="240000">
                                      <p:cBhvr>
                                        <p:cTn id="15" dur="200" fill="hold">
                                          <p:stCondLst>
                                            <p:cond delay="400"/>
                                          </p:stCondLst>
                                        </p:cTn>
                                        <p:tgtEl>
                                          <p:spTgt spid="2"/>
                                        </p:tgtEl>
                                        <p:attrNameLst>
                                          <p:attrName>r</p:attrName>
                                        </p:attrNameLst>
                                      </p:cBhvr>
                                    </p:animRot>
                                    <p:animRot by="-240000">
                                      <p:cBhvr>
                                        <p:cTn id="16" dur="200" fill="hold">
                                          <p:stCondLst>
                                            <p:cond delay="600"/>
                                          </p:stCondLst>
                                        </p:cTn>
                                        <p:tgtEl>
                                          <p:spTgt spid="2"/>
                                        </p:tgtEl>
                                        <p:attrNameLst>
                                          <p:attrName>r</p:attrName>
                                        </p:attrNameLst>
                                      </p:cBhvr>
                                    </p:animRot>
                                    <p:animRot by="120000">
                                      <p:cBhvr>
                                        <p:cTn id="17"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図 3"/>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2111828" y="470169"/>
            <a:ext cx="7968342" cy="6072648"/>
          </a:xfrm>
          <a:prstGeom prst="rect">
            <a:avLst/>
          </a:prstGeom>
        </p:spPr>
      </p:pic>
      <p:sp>
        <p:nvSpPr>
          <p:cNvPr id="2" name="テキスト ボックス 1"/>
          <p:cNvSpPr txBox="1"/>
          <p:nvPr/>
        </p:nvSpPr>
        <p:spPr>
          <a:xfrm>
            <a:off x="2081744" y="1436123"/>
            <a:ext cx="8791303" cy="3170099"/>
          </a:xfrm>
          <a:prstGeom prst="rect">
            <a:avLst/>
          </a:prstGeom>
          <a:noFill/>
        </p:spPr>
        <p:txBody>
          <a:bodyPr wrap="square" rtlCol="0">
            <a:spAutoFit/>
          </a:bodyPr>
          <a:lstStyle/>
          <a:p>
            <a:pPr algn="ctr"/>
            <a:r>
              <a:rPr kumimoji="1" lang="ja-JP" altLang="en-US" sz="20000" dirty="0" smtClean="0">
                <a:solidFill>
                  <a:srgbClr val="FF0000"/>
                </a:solidFill>
                <a:latin typeface="HGP創英角ﾎﾟｯﾌﾟ体" panose="040B0A00000000000000" pitchFamily="50" charset="-128"/>
                <a:ea typeface="HGP創英角ﾎﾟｯﾌﾟ体" panose="040B0A00000000000000" pitchFamily="50" charset="-128"/>
              </a:rPr>
              <a:t>正解</a:t>
            </a:r>
            <a:r>
              <a:rPr kumimoji="1" lang="en-US" altLang="ja-JP" sz="20000" dirty="0" smtClean="0">
                <a:solidFill>
                  <a:srgbClr val="FF0000"/>
                </a:solidFill>
                <a:latin typeface="HGP創英角ﾎﾟｯﾌﾟ体" panose="040B0A00000000000000" pitchFamily="50" charset="-128"/>
                <a:ea typeface="HGP創英角ﾎﾟｯﾌﾟ体" panose="040B0A00000000000000" pitchFamily="50" charset="-128"/>
              </a:rPr>
              <a:t>!!</a:t>
            </a:r>
            <a:endParaRPr kumimoji="1" lang="ja-JP" altLang="en-US" sz="200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3" name="角丸四角形 2">
            <a:hlinkClick r:id="rId3" action="ppaction://hlinksldjump"/>
          </p:cNvPr>
          <p:cNvSpPr/>
          <p:nvPr/>
        </p:nvSpPr>
        <p:spPr>
          <a:xfrm>
            <a:off x="7489371" y="4953989"/>
            <a:ext cx="3122023" cy="7184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rgbClr val="FFFF00"/>
                </a:solidFill>
                <a:latin typeface="HGP創英角ﾎﾟｯﾌﾟ体" panose="040B0A00000000000000" pitchFamily="50" charset="-128"/>
                <a:ea typeface="HGP創英角ﾎﾟｯﾌﾟ体" panose="040B0A00000000000000" pitchFamily="50" charset="-128"/>
              </a:rPr>
              <a:t>クリック</a:t>
            </a:r>
            <a:r>
              <a:rPr lang="en-US" altLang="ja-JP" sz="3200" dirty="0" smtClean="0">
                <a:solidFill>
                  <a:srgbClr val="FFFF00"/>
                </a:solidFill>
                <a:latin typeface="HGP創英角ﾎﾟｯﾌﾟ体" panose="040B0A00000000000000" pitchFamily="50" charset="-128"/>
                <a:ea typeface="HGP創英角ﾎﾟｯﾌﾟ体" panose="040B0A00000000000000" pitchFamily="50" charset="-128"/>
              </a:rPr>
              <a:t>!!</a:t>
            </a:r>
            <a:endParaRPr kumimoji="1" lang="ja-JP" altLang="en-US" sz="3200" dirty="0">
              <a:solidFill>
                <a:srgbClr val="FFFF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42938257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 7.40741E-7 L 0 -0.07222 " pathEditMode="relative" rAng="0" ptsTypes="AA">
                                      <p:cBhvr>
                                        <p:cTn id="6" dur="250" accel="50000" decel="50000" autoRev="1" fill="hold">
                                          <p:stCondLst>
                                            <p:cond delay="0"/>
                                          </p:stCondLst>
                                        </p:cTn>
                                        <p:tgtEl>
                                          <p:spTgt spid="2"/>
                                        </p:tgtEl>
                                        <p:attrNameLst>
                                          <p:attrName>ppt_x</p:attrName>
                                          <p:attrName>ppt_y</p:attrName>
                                        </p:attrNameLst>
                                      </p:cBhvr>
                                      <p:rCtr x="0" y="-3611"/>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par>
                          <p:cTn id="11" fill="hold">
                            <p:stCondLst>
                              <p:cond delay="650"/>
                            </p:stCondLst>
                            <p:childTnLst>
                              <p:par>
                                <p:cTn id="12" presetID="34" presetClass="emph" presetSubtype="0" fill="hold" grpId="1" nodeType="afterEffect">
                                  <p:stCondLst>
                                    <p:cond delay="0"/>
                                  </p:stCondLst>
                                  <p:iterate type="lt">
                                    <p:tmPct val="10000"/>
                                  </p:iterate>
                                  <p:childTnLst>
                                    <p:animMotion origin="layout" path="M 0 7.40741E-7 L 0 -0.07222 " pathEditMode="relative" rAng="0" ptsTypes="AA">
                                      <p:cBhvr>
                                        <p:cTn id="13" dur="250" accel="50000" decel="50000" autoRev="1" fill="hold">
                                          <p:stCondLst>
                                            <p:cond delay="0"/>
                                          </p:stCondLst>
                                        </p:cTn>
                                        <p:tgtEl>
                                          <p:spTgt spid="2"/>
                                        </p:tgtEl>
                                        <p:attrNameLst>
                                          <p:attrName>ppt_x</p:attrName>
                                          <p:attrName>ppt_y</p:attrName>
                                        </p:attrNameLst>
                                      </p:cBhvr>
                                      <p:rCtr x="0" y="-3611"/>
                                    </p:animMotion>
                                    <p:animRot by="1500000">
                                      <p:cBhvr>
                                        <p:cTn id="14" dur="125" fill="hold">
                                          <p:stCondLst>
                                            <p:cond delay="0"/>
                                          </p:stCondLst>
                                        </p:cTn>
                                        <p:tgtEl>
                                          <p:spTgt spid="2"/>
                                        </p:tgtEl>
                                        <p:attrNameLst>
                                          <p:attrName>r</p:attrName>
                                        </p:attrNameLst>
                                      </p:cBhvr>
                                    </p:animRot>
                                    <p:animRot by="-1500000">
                                      <p:cBhvr>
                                        <p:cTn id="15" dur="125" fill="hold">
                                          <p:stCondLst>
                                            <p:cond delay="125"/>
                                          </p:stCondLst>
                                        </p:cTn>
                                        <p:tgtEl>
                                          <p:spTgt spid="2"/>
                                        </p:tgtEl>
                                        <p:attrNameLst>
                                          <p:attrName>r</p:attrName>
                                        </p:attrNameLst>
                                      </p:cBhvr>
                                    </p:animRot>
                                    <p:animRot by="-1500000">
                                      <p:cBhvr>
                                        <p:cTn id="16" dur="125" fill="hold">
                                          <p:stCondLst>
                                            <p:cond delay="250"/>
                                          </p:stCondLst>
                                        </p:cTn>
                                        <p:tgtEl>
                                          <p:spTgt spid="2"/>
                                        </p:tgtEl>
                                        <p:attrNameLst>
                                          <p:attrName>r</p:attrName>
                                        </p:attrNameLst>
                                      </p:cBhvr>
                                    </p:animRot>
                                    <p:animRot by="1500000">
                                      <p:cBhvr>
                                        <p:cTn id="17"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図 3"/>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2111828" y="470169"/>
            <a:ext cx="7968342" cy="6072648"/>
          </a:xfrm>
          <a:prstGeom prst="rect">
            <a:avLst/>
          </a:prstGeom>
        </p:spPr>
      </p:pic>
      <p:sp>
        <p:nvSpPr>
          <p:cNvPr id="2" name="テキスト ボックス 1"/>
          <p:cNvSpPr txBox="1"/>
          <p:nvPr/>
        </p:nvSpPr>
        <p:spPr>
          <a:xfrm>
            <a:off x="1998617" y="1574669"/>
            <a:ext cx="8791303" cy="3170099"/>
          </a:xfrm>
          <a:prstGeom prst="rect">
            <a:avLst/>
          </a:prstGeom>
          <a:noFill/>
        </p:spPr>
        <p:txBody>
          <a:bodyPr wrap="square" rtlCol="0">
            <a:spAutoFit/>
          </a:bodyPr>
          <a:lstStyle/>
          <a:p>
            <a:pPr algn="ctr"/>
            <a:r>
              <a:rPr lang="ja-JP" altLang="en-US" sz="20000" dirty="0">
                <a:solidFill>
                  <a:srgbClr val="0070C0"/>
                </a:solidFill>
                <a:latin typeface="HGP創英角ﾎﾟｯﾌﾟ体" panose="040B0A00000000000000" pitchFamily="50" charset="-128"/>
                <a:ea typeface="HGP創英角ﾎﾟｯﾌﾟ体" panose="040B0A00000000000000" pitchFamily="50" charset="-128"/>
              </a:rPr>
              <a:t>残念</a:t>
            </a:r>
            <a:r>
              <a:rPr kumimoji="1" lang="en-US" altLang="ja-JP" sz="20000" dirty="0" smtClean="0">
                <a:solidFill>
                  <a:srgbClr val="0070C0"/>
                </a:solidFill>
                <a:latin typeface="HGP創英角ﾎﾟｯﾌﾟ体" panose="040B0A00000000000000" pitchFamily="50" charset="-128"/>
                <a:ea typeface="HGP創英角ﾎﾟｯﾌﾟ体" panose="040B0A00000000000000" pitchFamily="50" charset="-128"/>
              </a:rPr>
              <a:t>!!</a:t>
            </a:r>
            <a:endParaRPr kumimoji="1" lang="ja-JP" altLang="en-US" sz="20000" dirty="0">
              <a:solidFill>
                <a:srgbClr val="0070C0"/>
              </a:solidFill>
              <a:latin typeface="HGP創英角ﾎﾟｯﾌﾟ体" panose="040B0A00000000000000" pitchFamily="50" charset="-128"/>
              <a:ea typeface="HGP創英角ﾎﾟｯﾌﾟ体" panose="040B0A00000000000000" pitchFamily="50" charset="-128"/>
            </a:endParaRPr>
          </a:p>
        </p:txBody>
      </p:sp>
      <p:sp>
        <p:nvSpPr>
          <p:cNvPr id="3" name="角丸四角形 2">
            <a:hlinkClick r:id="rId3" action="ppaction://hlinksldjump"/>
          </p:cNvPr>
          <p:cNvSpPr/>
          <p:nvPr/>
        </p:nvSpPr>
        <p:spPr>
          <a:xfrm>
            <a:off x="7420099" y="5077277"/>
            <a:ext cx="3122023" cy="7184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rgbClr val="FFFF00"/>
                </a:solidFill>
                <a:latin typeface="HGP創英角ﾎﾟｯﾌﾟ体" panose="040B0A00000000000000" pitchFamily="50" charset="-128"/>
                <a:ea typeface="HGP創英角ﾎﾟｯﾌﾟ体" panose="040B0A00000000000000" pitchFamily="50" charset="-128"/>
              </a:rPr>
              <a:t>クリック</a:t>
            </a:r>
            <a:r>
              <a:rPr lang="en-US" altLang="ja-JP" sz="3200" dirty="0" smtClean="0">
                <a:solidFill>
                  <a:srgbClr val="FFFF00"/>
                </a:solidFill>
                <a:latin typeface="HGP創英角ﾎﾟｯﾌﾟ体" panose="040B0A00000000000000" pitchFamily="50" charset="-128"/>
                <a:ea typeface="HGP創英角ﾎﾟｯﾌﾟ体" panose="040B0A00000000000000" pitchFamily="50" charset="-128"/>
              </a:rPr>
              <a:t>!!</a:t>
            </a:r>
            <a:endParaRPr kumimoji="1" lang="ja-JP" altLang="en-US" sz="3200" dirty="0">
              <a:solidFill>
                <a:srgbClr val="FFFF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6832346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par>
                          <p:cTn id="11" fill="hold">
                            <p:stCondLst>
                              <p:cond delay="1000"/>
                            </p:stCondLst>
                            <p:childTnLst>
                              <p:par>
                                <p:cTn id="12" presetID="32" presetClass="emph" presetSubtype="0" fill="hold" grpId="1" nodeType="afterEffect">
                                  <p:stCondLst>
                                    <p:cond delay="0"/>
                                  </p:stCondLst>
                                  <p:childTnLst>
                                    <p:animRot by="120000">
                                      <p:cBhvr>
                                        <p:cTn id="13" dur="100" fill="hold">
                                          <p:stCondLst>
                                            <p:cond delay="0"/>
                                          </p:stCondLst>
                                        </p:cTn>
                                        <p:tgtEl>
                                          <p:spTgt spid="2"/>
                                        </p:tgtEl>
                                        <p:attrNameLst>
                                          <p:attrName>r</p:attrName>
                                        </p:attrNameLst>
                                      </p:cBhvr>
                                    </p:animRot>
                                    <p:animRot by="-240000">
                                      <p:cBhvr>
                                        <p:cTn id="14" dur="200" fill="hold">
                                          <p:stCondLst>
                                            <p:cond delay="200"/>
                                          </p:stCondLst>
                                        </p:cTn>
                                        <p:tgtEl>
                                          <p:spTgt spid="2"/>
                                        </p:tgtEl>
                                        <p:attrNameLst>
                                          <p:attrName>r</p:attrName>
                                        </p:attrNameLst>
                                      </p:cBhvr>
                                    </p:animRot>
                                    <p:animRot by="240000">
                                      <p:cBhvr>
                                        <p:cTn id="15" dur="200" fill="hold">
                                          <p:stCondLst>
                                            <p:cond delay="400"/>
                                          </p:stCondLst>
                                        </p:cTn>
                                        <p:tgtEl>
                                          <p:spTgt spid="2"/>
                                        </p:tgtEl>
                                        <p:attrNameLst>
                                          <p:attrName>r</p:attrName>
                                        </p:attrNameLst>
                                      </p:cBhvr>
                                    </p:animRot>
                                    <p:animRot by="-240000">
                                      <p:cBhvr>
                                        <p:cTn id="16" dur="200" fill="hold">
                                          <p:stCondLst>
                                            <p:cond delay="600"/>
                                          </p:stCondLst>
                                        </p:cTn>
                                        <p:tgtEl>
                                          <p:spTgt spid="2"/>
                                        </p:tgtEl>
                                        <p:attrNameLst>
                                          <p:attrName>r</p:attrName>
                                        </p:attrNameLst>
                                      </p:cBhvr>
                                    </p:animRot>
                                    <p:animRot by="120000">
                                      <p:cBhvr>
                                        <p:cTn id="17"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図 3"/>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2111828" y="470169"/>
            <a:ext cx="7968342" cy="6072648"/>
          </a:xfrm>
          <a:prstGeom prst="rect">
            <a:avLst/>
          </a:prstGeom>
        </p:spPr>
      </p:pic>
      <p:sp>
        <p:nvSpPr>
          <p:cNvPr id="2" name="テキスト ボックス 1"/>
          <p:cNvSpPr txBox="1"/>
          <p:nvPr/>
        </p:nvSpPr>
        <p:spPr>
          <a:xfrm>
            <a:off x="2081744" y="1436123"/>
            <a:ext cx="8791303" cy="3170099"/>
          </a:xfrm>
          <a:prstGeom prst="rect">
            <a:avLst/>
          </a:prstGeom>
          <a:noFill/>
        </p:spPr>
        <p:txBody>
          <a:bodyPr wrap="square" rtlCol="0">
            <a:spAutoFit/>
          </a:bodyPr>
          <a:lstStyle/>
          <a:p>
            <a:pPr algn="ctr"/>
            <a:r>
              <a:rPr kumimoji="1" lang="ja-JP" altLang="en-US" sz="20000" dirty="0" smtClean="0">
                <a:solidFill>
                  <a:srgbClr val="FF0000"/>
                </a:solidFill>
                <a:latin typeface="HGP創英角ﾎﾟｯﾌﾟ体" panose="040B0A00000000000000" pitchFamily="50" charset="-128"/>
                <a:ea typeface="HGP創英角ﾎﾟｯﾌﾟ体" panose="040B0A00000000000000" pitchFamily="50" charset="-128"/>
              </a:rPr>
              <a:t>正解</a:t>
            </a:r>
            <a:r>
              <a:rPr kumimoji="1" lang="en-US" altLang="ja-JP" sz="20000" dirty="0" smtClean="0">
                <a:solidFill>
                  <a:srgbClr val="FF0000"/>
                </a:solidFill>
                <a:latin typeface="HGP創英角ﾎﾟｯﾌﾟ体" panose="040B0A00000000000000" pitchFamily="50" charset="-128"/>
                <a:ea typeface="HGP創英角ﾎﾟｯﾌﾟ体" panose="040B0A00000000000000" pitchFamily="50" charset="-128"/>
              </a:rPr>
              <a:t>!!</a:t>
            </a:r>
            <a:endParaRPr kumimoji="1" lang="ja-JP" altLang="en-US" sz="200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3" name="角丸四角形 2">
            <a:hlinkClick r:id="rId3" action="ppaction://hlinksldjump"/>
          </p:cNvPr>
          <p:cNvSpPr/>
          <p:nvPr/>
        </p:nvSpPr>
        <p:spPr>
          <a:xfrm>
            <a:off x="7489371" y="4953989"/>
            <a:ext cx="3122023" cy="7184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rgbClr val="FFFF00"/>
                </a:solidFill>
                <a:latin typeface="HGP創英角ﾎﾟｯﾌﾟ体" panose="040B0A00000000000000" pitchFamily="50" charset="-128"/>
                <a:ea typeface="HGP創英角ﾎﾟｯﾌﾟ体" panose="040B0A00000000000000" pitchFamily="50" charset="-128"/>
              </a:rPr>
              <a:t>クリック</a:t>
            </a:r>
            <a:r>
              <a:rPr lang="en-US" altLang="ja-JP" sz="3200" dirty="0" smtClean="0">
                <a:solidFill>
                  <a:srgbClr val="FFFF00"/>
                </a:solidFill>
                <a:latin typeface="HGP創英角ﾎﾟｯﾌﾟ体" panose="040B0A00000000000000" pitchFamily="50" charset="-128"/>
                <a:ea typeface="HGP創英角ﾎﾟｯﾌﾟ体" panose="040B0A00000000000000" pitchFamily="50" charset="-128"/>
              </a:rPr>
              <a:t>!!</a:t>
            </a:r>
            <a:endParaRPr kumimoji="1" lang="ja-JP" altLang="en-US" sz="3200" dirty="0">
              <a:solidFill>
                <a:srgbClr val="FFFF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0242778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 7.40741E-7 L 0 -0.07222 " pathEditMode="relative" rAng="0" ptsTypes="AA">
                                      <p:cBhvr>
                                        <p:cTn id="6" dur="250" accel="50000" decel="50000" autoRev="1" fill="hold">
                                          <p:stCondLst>
                                            <p:cond delay="0"/>
                                          </p:stCondLst>
                                        </p:cTn>
                                        <p:tgtEl>
                                          <p:spTgt spid="2"/>
                                        </p:tgtEl>
                                        <p:attrNameLst>
                                          <p:attrName>ppt_x</p:attrName>
                                          <p:attrName>ppt_y</p:attrName>
                                        </p:attrNameLst>
                                      </p:cBhvr>
                                      <p:rCtr x="0" y="-3611"/>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par>
                          <p:cTn id="11" fill="hold">
                            <p:stCondLst>
                              <p:cond delay="650"/>
                            </p:stCondLst>
                            <p:childTnLst>
                              <p:par>
                                <p:cTn id="12" presetID="34" presetClass="emph" presetSubtype="0" fill="hold" grpId="1" nodeType="afterEffect">
                                  <p:stCondLst>
                                    <p:cond delay="0"/>
                                  </p:stCondLst>
                                  <p:iterate type="lt">
                                    <p:tmPct val="10000"/>
                                  </p:iterate>
                                  <p:childTnLst>
                                    <p:animMotion origin="layout" path="M 0 7.40741E-7 L 0 -0.07222 " pathEditMode="relative" rAng="0" ptsTypes="AA">
                                      <p:cBhvr>
                                        <p:cTn id="13" dur="250" accel="50000" decel="50000" autoRev="1" fill="hold">
                                          <p:stCondLst>
                                            <p:cond delay="0"/>
                                          </p:stCondLst>
                                        </p:cTn>
                                        <p:tgtEl>
                                          <p:spTgt spid="2"/>
                                        </p:tgtEl>
                                        <p:attrNameLst>
                                          <p:attrName>ppt_x</p:attrName>
                                          <p:attrName>ppt_y</p:attrName>
                                        </p:attrNameLst>
                                      </p:cBhvr>
                                      <p:rCtr x="0" y="-3611"/>
                                    </p:animMotion>
                                    <p:animRot by="1500000">
                                      <p:cBhvr>
                                        <p:cTn id="14" dur="125" fill="hold">
                                          <p:stCondLst>
                                            <p:cond delay="0"/>
                                          </p:stCondLst>
                                        </p:cTn>
                                        <p:tgtEl>
                                          <p:spTgt spid="2"/>
                                        </p:tgtEl>
                                        <p:attrNameLst>
                                          <p:attrName>r</p:attrName>
                                        </p:attrNameLst>
                                      </p:cBhvr>
                                    </p:animRot>
                                    <p:animRot by="-1500000">
                                      <p:cBhvr>
                                        <p:cTn id="15" dur="125" fill="hold">
                                          <p:stCondLst>
                                            <p:cond delay="125"/>
                                          </p:stCondLst>
                                        </p:cTn>
                                        <p:tgtEl>
                                          <p:spTgt spid="2"/>
                                        </p:tgtEl>
                                        <p:attrNameLst>
                                          <p:attrName>r</p:attrName>
                                        </p:attrNameLst>
                                      </p:cBhvr>
                                    </p:animRot>
                                    <p:animRot by="-1500000">
                                      <p:cBhvr>
                                        <p:cTn id="16" dur="125" fill="hold">
                                          <p:stCondLst>
                                            <p:cond delay="250"/>
                                          </p:stCondLst>
                                        </p:cTn>
                                        <p:tgtEl>
                                          <p:spTgt spid="2"/>
                                        </p:tgtEl>
                                        <p:attrNameLst>
                                          <p:attrName>r</p:attrName>
                                        </p:attrNameLst>
                                      </p:cBhvr>
                                    </p:animRot>
                                    <p:animRot by="1500000">
                                      <p:cBhvr>
                                        <p:cTn id="17"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図 3"/>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2111828" y="470169"/>
            <a:ext cx="7968342" cy="6072648"/>
          </a:xfrm>
          <a:prstGeom prst="rect">
            <a:avLst/>
          </a:prstGeom>
        </p:spPr>
      </p:pic>
      <p:sp>
        <p:nvSpPr>
          <p:cNvPr id="2" name="テキスト ボックス 1"/>
          <p:cNvSpPr txBox="1"/>
          <p:nvPr/>
        </p:nvSpPr>
        <p:spPr>
          <a:xfrm>
            <a:off x="1998617" y="1574669"/>
            <a:ext cx="8791303" cy="3170099"/>
          </a:xfrm>
          <a:prstGeom prst="rect">
            <a:avLst/>
          </a:prstGeom>
          <a:noFill/>
        </p:spPr>
        <p:txBody>
          <a:bodyPr wrap="square" rtlCol="0">
            <a:spAutoFit/>
          </a:bodyPr>
          <a:lstStyle/>
          <a:p>
            <a:pPr algn="ctr"/>
            <a:r>
              <a:rPr lang="ja-JP" altLang="en-US" sz="20000" dirty="0">
                <a:solidFill>
                  <a:srgbClr val="0070C0"/>
                </a:solidFill>
                <a:latin typeface="HGP創英角ﾎﾟｯﾌﾟ体" panose="040B0A00000000000000" pitchFamily="50" charset="-128"/>
                <a:ea typeface="HGP創英角ﾎﾟｯﾌﾟ体" panose="040B0A00000000000000" pitchFamily="50" charset="-128"/>
              </a:rPr>
              <a:t>残念</a:t>
            </a:r>
            <a:r>
              <a:rPr kumimoji="1" lang="en-US" altLang="ja-JP" sz="20000" dirty="0" smtClean="0">
                <a:solidFill>
                  <a:srgbClr val="0070C0"/>
                </a:solidFill>
                <a:latin typeface="HGP創英角ﾎﾟｯﾌﾟ体" panose="040B0A00000000000000" pitchFamily="50" charset="-128"/>
                <a:ea typeface="HGP創英角ﾎﾟｯﾌﾟ体" panose="040B0A00000000000000" pitchFamily="50" charset="-128"/>
              </a:rPr>
              <a:t>!!</a:t>
            </a:r>
            <a:endParaRPr kumimoji="1" lang="ja-JP" altLang="en-US" sz="20000" dirty="0">
              <a:solidFill>
                <a:srgbClr val="0070C0"/>
              </a:solidFill>
              <a:latin typeface="HGP創英角ﾎﾟｯﾌﾟ体" panose="040B0A00000000000000" pitchFamily="50" charset="-128"/>
              <a:ea typeface="HGP創英角ﾎﾟｯﾌﾟ体" panose="040B0A00000000000000" pitchFamily="50" charset="-128"/>
            </a:endParaRPr>
          </a:p>
        </p:txBody>
      </p:sp>
      <p:sp>
        <p:nvSpPr>
          <p:cNvPr id="3" name="角丸四角形 2">
            <a:hlinkClick r:id="rId3" action="ppaction://hlinksldjump"/>
          </p:cNvPr>
          <p:cNvSpPr/>
          <p:nvPr/>
        </p:nvSpPr>
        <p:spPr>
          <a:xfrm>
            <a:off x="7420099" y="5077277"/>
            <a:ext cx="3122023" cy="7184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rgbClr val="FFFF00"/>
                </a:solidFill>
                <a:latin typeface="HGP創英角ﾎﾟｯﾌﾟ体" panose="040B0A00000000000000" pitchFamily="50" charset="-128"/>
                <a:ea typeface="HGP創英角ﾎﾟｯﾌﾟ体" panose="040B0A00000000000000" pitchFamily="50" charset="-128"/>
              </a:rPr>
              <a:t>クリック</a:t>
            </a:r>
            <a:r>
              <a:rPr lang="en-US" altLang="ja-JP" sz="3200" dirty="0" smtClean="0">
                <a:solidFill>
                  <a:srgbClr val="FFFF00"/>
                </a:solidFill>
                <a:latin typeface="HGP創英角ﾎﾟｯﾌﾟ体" panose="040B0A00000000000000" pitchFamily="50" charset="-128"/>
                <a:ea typeface="HGP創英角ﾎﾟｯﾌﾟ体" panose="040B0A00000000000000" pitchFamily="50" charset="-128"/>
              </a:rPr>
              <a:t>!!</a:t>
            </a:r>
            <a:endParaRPr kumimoji="1" lang="ja-JP" altLang="en-US" sz="3200" dirty="0">
              <a:solidFill>
                <a:srgbClr val="FFFF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6843435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par>
                          <p:cTn id="11" fill="hold">
                            <p:stCondLst>
                              <p:cond delay="1000"/>
                            </p:stCondLst>
                            <p:childTnLst>
                              <p:par>
                                <p:cTn id="12" presetID="32" presetClass="emph" presetSubtype="0" fill="hold" grpId="1" nodeType="afterEffect">
                                  <p:stCondLst>
                                    <p:cond delay="0"/>
                                  </p:stCondLst>
                                  <p:childTnLst>
                                    <p:animRot by="120000">
                                      <p:cBhvr>
                                        <p:cTn id="13" dur="100" fill="hold">
                                          <p:stCondLst>
                                            <p:cond delay="0"/>
                                          </p:stCondLst>
                                        </p:cTn>
                                        <p:tgtEl>
                                          <p:spTgt spid="2"/>
                                        </p:tgtEl>
                                        <p:attrNameLst>
                                          <p:attrName>r</p:attrName>
                                        </p:attrNameLst>
                                      </p:cBhvr>
                                    </p:animRot>
                                    <p:animRot by="-240000">
                                      <p:cBhvr>
                                        <p:cTn id="14" dur="200" fill="hold">
                                          <p:stCondLst>
                                            <p:cond delay="200"/>
                                          </p:stCondLst>
                                        </p:cTn>
                                        <p:tgtEl>
                                          <p:spTgt spid="2"/>
                                        </p:tgtEl>
                                        <p:attrNameLst>
                                          <p:attrName>r</p:attrName>
                                        </p:attrNameLst>
                                      </p:cBhvr>
                                    </p:animRot>
                                    <p:animRot by="240000">
                                      <p:cBhvr>
                                        <p:cTn id="15" dur="200" fill="hold">
                                          <p:stCondLst>
                                            <p:cond delay="400"/>
                                          </p:stCondLst>
                                        </p:cTn>
                                        <p:tgtEl>
                                          <p:spTgt spid="2"/>
                                        </p:tgtEl>
                                        <p:attrNameLst>
                                          <p:attrName>r</p:attrName>
                                        </p:attrNameLst>
                                      </p:cBhvr>
                                    </p:animRot>
                                    <p:animRot by="-240000">
                                      <p:cBhvr>
                                        <p:cTn id="16" dur="200" fill="hold">
                                          <p:stCondLst>
                                            <p:cond delay="600"/>
                                          </p:stCondLst>
                                        </p:cTn>
                                        <p:tgtEl>
                                          <p:spTgt spid="2"/>
                                        </p:tgtEl>
                                        <p:attrNameLst>
                                          <p:attrName>r</p:attrName>
                                        </p:attrNameLst>
                                      </p:cBhvr>
                                    </p:animRot>
                                    <p:animRot by="120000">
                                      <p:cBhvr>
                                        <p:cTn id="17"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図 3"/>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2111828" y="470169"/>
            <a:ext cx="7968342" cy="6072648"/>
          </a:xfrm>
          <a:prstGeom prst="rect">
            <a:avLst/>
          </a:prstGeom>
        </p:spPr>
      </p:pic>
      <p:sp>
        <p:nvSpPr>
          <p:cNvPr id="2" name="テキスト ボックス 1"/>
          <p:cNvSpPr txBox="1"/>
          <p:nvPr/>
        </p:nvSpPr>
        <p:spPr>
          <a:xfrm>
            <a:off x="2081744" y="1436123"/>
            <a:ext cx="8791303" cy="3170099"/>
          </a:xfrm>
          <a:prstGeom prst="rect">
            <a:avLst/>
          </a:prstGeom>
          <a:noFill/>
        </p:spPr>
        <p:txBody>
          <a:bodyPr wrap="square" rtlCol="0">
            <a:spAutoFit/>
          </a:bodyPr>
          <a:lstStyle/>
          <a:p>
            <a:pPr algn="ctr"/>
            <a:r>
              <a:rPr kumimoji="1" lang="ja-JP" altLang="en-US" sz="20000" dirty="0" smtClean="0">
                <a:solidFill>
                  <a:srgbClr val="FF0000"/>
                </a:solidFill>
                <a:latin typeface="HGP創英角ﾎﾟｯﾌﾟ体" panose="040B0A00000000000000" pitchFamily="50" charset="-128"/>
                <a:ea typeface="HGP創英角ﾎﾟｯﾌﾟ体" panose="040B0A00000000000000" pitchFamily="50" charset="-128"/>
              </a:rPr>
              <a:t>正解</a:t>
            </a:r>
            <a:r>
              <a:rPr kumimoji="1" lang="en-US" altLang="ja-JP" sz="20000" dirty="0" smtClean="0">
                <a:solidFill>
                  <a:srgbClr val="FF0000"/>
                </a:solidFill>
                <a:latin typeface="HGP創英角ﾎﾟｯﾌﾟ体" panose="040B0A00000000000000" pitchFamily="50" charset="-128"/>
                <a:ea typeface="HGP創英角ﾎﾟｯﾌﾟ体" panose="040B0A00000000000000" pitchFamily="50" charset="-128"/>
              </a:rPr>
              <a:t>!!</a:t>
            </a:r>
            <a:endParaRPr kumimoji="1" lang="ja-JP" altLang="en-US" sz="200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3" name="角丸四角形 2">
            <a:hlinkClick r:id="rId3" action="ppaction://hlinksldjump"/>
          </p:cNvPr>
          <p:cNvSpPr/>
          <p:nvPr/>
        </p:nvSpPr>
        <p:spPr>
          <a:xfrm>
            <a:off x="7489371" y="4953989"/>
            <a:ext cx="3122023" cy="7184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rgbClr val="FFFF00"/>
                </a:solidFill>
                <a:latin typeface="HGP創英角ﾎﾟｯﾌﾟ体" panose="040B0A00000000000000" pitchFamily="50" charset="-128"/>
                <a:ea typeface="HGP創英角ﾎﾟｯﾌﾟ体" panose="040B0A00000000000000" pitchFamily="50" charset="-128"/>
              </a:rPr>
              <a:t>クリック</a:t>
            </a:r>
            <a:r>
              <a:rPr lang="en-US" altLang="ja-JP" sz="3200" dirty="0" smtClean="0">
                <a:solidFill>
                  <a:srgbClr val="FFFF00"/>
                </a:solidFill>
                <a:latin typeface="HGP創英角ﾎﾟｯﾌﾟ体" panose="040B0A00000000000000" pitchFamily="50" charset="-128"/>
                <a:ea typeface="HGP創英角ﾎﾟｯﾌﾟ体" panose="040B0A00000000000000" pitchFamily="50" charset="-128"/>
              </a:rPr>
              <a:t>!!</a:t>
            </a:r>
            <a:endParaRPr kumimoji="1" lang="ja-JP" altLang="en-US" sz="3200" dirty="0">
              <a:solidFill>
                <a:srgbClr val="FFFF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3493268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 7.40741E-7 L 0 -0.07222 " pathEditMode="relative" rAng="0" ptsTypes="AA">
                                      <p:cBhvr>
                                        <p:cTn id="6" dur="250" accel="50000" decel="50000" autoRev="1" fill="hold">
                                          <p:stCondLst>
                                            <p:cond delay="0"/>
                                          </p:stCondLst>
                                        </p:cTn>
                                        <p:tgtEl>
                                          <p:spTgt spid="2"/>
                                        </p:tgtEl>
                                        <p:attrNameLst>
                                          <p:attrName>ppt_x</p:attrName>
                                          <p:attrName>ppt_y</p:attrName>
                                        </p:attrNameLst>
                                      </p:cBhvr>
                                      <p:rCtr x="0" y="-3611"/>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par>
                          <p:cTn id="11" fill="hold">
                            <p:stCondLst>
                              <p:cond delay="650"/>
                            </p:stCondLst>
                            <p:childTnLst>
                              <p:par>
                                <p:cTn id="12" presetID="34" presetClass="emph" presetSubtype="0" fill="hold" grpId="1" nodeType="afterEffect">
                                  <p:stCondLst>
                                    <p:cond delay="0"/>
                                  </p:stCondLst>
                                  <p:iterate type="lt">
                                    <p:tmPct val="10000"/>
                                  </p:iterate>
                                  <p:childTnLst>
                                    <p:animMotion origin="layout" path="M 0 7.40741E-7 L 0 -0.07222 " pathEditMode="relative" rAng="0" ptsTypes="AA">
                                      <p:cBhvr>
                                        <p:cTn id="13" dur="250" accel="50000" decel="50000" autoRev="1" fill="hold">
                                          <p:stCondLst>
                                            <p:cond delay="0"/>
                                          </p:stCondLst>
                                        </p:cTn>
                                        <p:tgtEl>
                                          <p:spTgt spid="2"/>
                                        </p:tgtEl>
                                        <p:attrNameLst>
                                          <p:attrName>ppt_x</p:attrName>
                                          <p:attrName>ppt_y</p:attrName>
                                        </p:attrNameLst>
                                      </p:cBhvr>
                                      <p:rCtr x="0" y="-3611"/>
                                    </p:animMotion>
                                    <p:animRot by="1500000">
                                      <p:cBhvr>
                                        <p:cTn id="14" dur="125" fill="hold">
                                          <p:stCondLst>
                                            <p:cond delay="0"/>
                                          </p:stCondLst>
                                        </p:cTn>
                                        <p:tgtEl>
                                          <p:spTgt spid="2"/>
                                        </p:tgtEl>
                                        <p:attrNameLst>
                                          <p:attrName>r</p:attrName>
                                        </p:attrNameLst>
                                      </p:cBhvr>
                                    </p:animRot>
                                    <p:animRot by="-1500000">
                                      <p:cBhvr>
                                        <p:cTn id="15" dur="125" fill="hold">
                                          <p:stCondLst>
                                            <p:cond delay="125"/>
                                          </p:stCondLst>
                                        </p:cTn>
                                        <p:tgtEl>
                                          <p:spTgt spid="2"/>
                                        </p:tgtEl>
                                        <p:attrNameLst>
                                          <p:attrName>r</p:attrName>
                                        </p:attrNameLst>
                                      </p:cBhvr>
                                    </p:animRot>
                                    <p:animRot by="-1500000">
                                      <p:cBhvr>
                                        <p:cTn id="16" dur="125" fill="hold">
                                          <p:stCondLst>
                                            <p:cond delay="250"/>
                                          </p:stCondLst>
                                        </p:cTn>
                                        <p:tgtEl>
                                          <p:spTgt spid="2"/>
                                        </p:tgtEl>
                                        <p:attrNameLst>
                                          <p:attrName>r</p:attrName>
                                        </p:attrNameLst>
                                      </p:cBhvr>
                                    </p:animRot>
                                    <p:animRot by="1500000">
                                      <p:cBhvr>
                                        <p:cTn id="17"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図 3"/>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2111828" y="470169"/>
            <a:ext cx="7968342" cy="6072648"/>
          </a:xfrm>
          <a:prstGeom prst="rect">
            <a:avLst/>
          </a:prstGeom>
        </p:spPr>
      </p:pic>
      <p:sp>
        <p:nvSpPr>
          <p:cNvPr id="2" name="テキスト ボックス 1"/>
          <p:cNvSpPr txBox="1"/>
          <p:nvPr/>
        </p:nvSpPr>
        <p:spPr>
          <a:xfrm>
            <a:off x="1998617" y="1574669"/>
            <a:ext cx="8791303" cy="3170099"/>
          </a:xfrm>
          <a:prstGeom prst="rect">
            <a:avLst/>
          </a:prstGeom>
          <a:noFill/>
        </p:spPr>
        <p:txBody>
          <a:bodyPr wrap="square" rtlCol="0">
            <a:spAutoFit/>
          </a:bodyPr>
          <a:lstStyle/>
          <a:p>
            <a:pPr algn="ctr"/>
            <a:r>
              <a:rPr lang="ja-JP" altLang="en-US" sz="20000" dirty="0">
                <a:solidFill>
                  <a:srgbClr val="0070C0"/>
                </a:solidFill>
                <a:latin typeface="HGP創英角ﾎﾟｯﾌﾟ体" panose="040B0A00000000000000" pitchFamily="50" charset="-128"/>
                <a:ea typeface="HGP創英角ﾎﾟｯﾌﾟ体" panose="040B0A00000000000000" pitchFamily="50" charset="-128"/>
              </a:rPr>
              <a:t>残念</a:t>
            </a:r>
            <a:r>
              <a:rPr kumimoji="1" lang="en-US" altLang="ja-JP" sz="20000" dirty="0" smtClean="0">
                <a:solidFill>
                  <a:srgbClr val="0070C0"/>
                </a:solidFill>
                <a:latin typeface="HGP創英角ﾎﾟｯﾌﾟ体" panose="040B0A00000000000000" pitchFamily="50" charset="-128"/>
                <a:ea typeface="HGP創英角ﾎﾟｯﾌﾟ体" panose="040B0A00000000000000" pitchFamily="50" charset="-128"/>
              </a:rPr>
              <a:t>!!</a:t>
            </a:r>
            <a:endParaRPr kumimoji="1" lang="ja-JP" altLang="en-US" sz="20000" dirty="0">
              <a:solidFill>
                <a:srgbClr val="0070C0"/>
              </a:solidFill>
              <a:latin typeface="HGP創英角ﾎﾟｯﾌﾟ体" panose="040B0A00000000000000" pitchFamily="50" charset="-128"/>
              <a:ea typeface="HGP創英角ﾎﾟｯﾌﾟ体" panose="040B0A00000000000000" pitchFamily="50" charset="-128"/>
            </a:endParaRPr>
          </a:p>
        </p:txBody>
      </p:sp>
      <p:sp>
        <p:nvSpPr>
          <p:cNvPr id="3" name="角丸四角形 2">
            <a:hlinkClick r:id="rId3" action="ppaction://hlinksldjump"/>
          </p:cNvPr>
          <p:cNvSpPr/>
          <p:nvPr/>
        </p:nvSpPr>
        <p:spPr>
          <a:xfrm>
            <a:off x="7420099" y="5077277"/>
            <a:ext cx="3122023" cy="7184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rgbClr val="FFFF00"/>
                </a:solidFill>
                <a:latin typeface="HGP創英角ﾎﾟｯﾌﾟ体" panose="040B0A00000000000000" pitchFamily="50" charset="-128"/>
                <a:ea typeface="HGP創英角ﾎﾟｯﾌﾟ体" panose="040B0A00000000000000" pitchFamily="50" charset="-128"/>
              </a:rPr>
              <a:t>クリック</a:t>
            </a:r>
            <a:r>
              <a:rPr lang="en-US" altLang="ja-JP" sz="3200" dirty="0" smtClean="0">
                <a:solidFill>
                  <a:srgbClr val="FFFF00"/>
                </a:solidFill>
                <a:latin typeface="HGP創英角ﾎﾟｯﾌﾟ体" panose="040B0A00000000000000" pitchFamily="50" charset="-128"/>
                <a:ea typeface="HGP創英角ﾎﾟｯﾌﾟ体" panose="040B0A00000000000000" pitchFamily="50" charset="-128"/>
              </a:rPr>
              <a:t>!!</a:t>
            </a:r>
            <a:endParaRPr kumimoji="1" lang="ja-JP" altLang="en-US" sz="3200" dirty="0">
              <a:solidFill>
                <a:srgbClr val="FFFF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242179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par>
                          <p:cTn id="11" fill="hold">
                            <p:stCondLst>
                              <p:cond delay="1000"/>
                            </p:stCondLst>
                            <p:childTnLst>
                              <p:par>
                                <p:cTn id="12" presetID="32" presetClass="emph" presetSubtype="0" fill="hold" grpId="1" nodeType="afterEffect">
                                  <p:stCondLst>
                                    <p:cond delay="0"/>
                                  </p:stCondLst>
                                  <p:childTnLst>
                                    <p:animRot by="120000">
                                      <p:cBhvr>
                                        <p:cTn id="13" dur="100" fill="hold">
                                          <p:stCondLst>
                                            <p:cond delay="0"/>
                                          </p:stCondLst>
                                        </p:cTn>
                                        <p:tgtEl>
                                          <p:spTgt spid="2"/>
                                        </p:tgtEl>
                                        <p:attrNameLst>
                                          <p:attrName>r</p:attrName>
                                        </p:attrNameLst>
                                      </p:cBhvr>
                                    </p:animRot>
                                    <p:animRot by="-240000">
                                      <p:cBhvr>
                                        <p:cTn id="14" dur="200" fill="hold">
                                          <p:stCondLst>
                                            <p:cond delay="200"/>
                                          </p:stCondLst>
                                        </p:cTn>
                                        <p:tgtEl>
                                          <p:spTgt spid="2"/>
                                        </p:tgtEl>
                                        <p:attrNameLst>
                                          <p:attrName>r</p:attrName>
                                        </p:attrNameLst>
                                      </p:cBhvr>
                                    </p:animRot>
                                    <p:animRot by="240000">
                                      <p:cBhvr>
                                        <p:cTn id="15" dur="200" fill="hold">
                                          <p:stCondLst>
                                            <p:cond delay="400"/>
                                          </p:stCondLst>
                                        </p:cTn>
                                        <p:tgtEl>
                                          <p:spTgt spid="2"/>
                                        </p:tgtEl>
                                        <p:attrNameLst>
                                          <p:attrName>r</p:attrName>
                                        </p:attrNameLst>
                                      </p:cBhvr>
                                    </p:animRot>
                                    <p:animRot by="-240000">
                                      <p:cBhvr>
                                        <p:cTn id="16" dur="200" fill="hold">
                                          <p:stCondLst>
                                            <p:cond delay="600"/>
                                          </p:stCondLst>
                                        </p:cTn>
                                        <p:tgtEl>
                                          <p:spTgt spid="2"/>
                                        </p:tgtEl>
                                        <p:attrNameLst>
                                          <p:attrName>r</p:attrName>
                                        </p:attrNameLst>
                                      </p:cBhvr>
                                    </p:animRot>
                                    <p:animRot by="120000">
                                      <p:cBhvr>
                                        <p:cTn id="17"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2111828" y="470169"/>
            <a:ext cx="7968342" cy="6072648"/>
          </a:xfrm>
          <a:prstGeom prst="rect">
            <a:avLst/>
          </a:prstGeom>
        </p:spPr>
      </p:pic>
      <p:sp>
        <p:nvSpPr>
          <p:cNvPr id="2" name="タイトル 1"/>
          <p:cNvSpPr>
            <a:spLocks noGrp="1"/>
          </p:cNvSpPr>
          <p:nvPr>
            <p:ph type="title"/>
          </p:nvPr>
        </p:nvSpPr>
        <p:spPr/>
        <p:txBody>
          <a:bodyPr>
            <a:normAutofit fontScale="90000"/>
          </a:bodyPr>
          <a:lstStyle/>
          <a:p>
            <a:r>
              <a:rPr kumimoji="1" lang="ja-JP" altLang="en-US" sz="5400" dirty="0" smtClean="0">
                <a:latin typeface="HGP創英角ﾎﾟｯﾌﾟ体" panose="040B0A00000000000000" pitchFamily="50" charset="-128"/>
                <a:ea typeface="HGP創英角ﾎﾟｯﾌﾟ体" panose="040B0A00000000000000" pitchFamily="50" charset="-128"/>
              </a:rPr>
              <a:t>解説</a:t>
            </a:r>
            <a:r>
              <a:rPr kumimoji="1" lang="en-US" altLang="ja-JP" dirty="0" smtClean="0">
                <a:latin typeface="HGP創英角ﾎﾟｯﾌﾟ体" panose="040B0A00000000000000" pitchFamily="50" charset="-128"/>
                <a:ea typeface="HGP創英角ﾎﾟｯﾌﾟ体" panose="040B0A00000000000000" pitchFamily="50" charset="-128"/>
              </a:rPr>
              <a:t/>
            </a:r>
            <a:br>
              <a:rPr kumimoji="1" lang="en-US" altLang="ja-JP" dirty="0" smtClean="0">
                <a:latin typeface="HGP創英角ﾎﾟｯﾌﾟ体" panose="040B0A00000000000000" pitchFamily="50" charset="-128"/>
                <a:ea typeface="HGP創英角ﾎﾟｯﾌﾟ体" panose="040B0A00000000000000" pitchFamily="50" charset="-128"/>
              </a:rPr>
            </a:br>
            <a:r>
              <a:rPr kumimoji="1" lang="ja-JP" altLang="en-US" sz="3100" dirty="0" smtClean="0">
                <a:latin typeface="HGP創英角ﾎﾟｯﾌﾟ体" panose="040B0A00000000000000" pitchFamily="50" charset="-128"/>
                <a:ea typeface="HGP創英角ﾎﾟｯﾌﾟ体" panose="040B0A00000000000000" pitchFamily="50" charset="-128"/>
              </a:rPr>
              <a:t>（</a:t>
            </a:r>
            <a:r>
              <a:rPr lang="ja-JP" altLang="en-US" sz="3100" dirty="0" smtClean="0">
                <a:latin typeface="HGP創英角ﾎﾟｯﾌﾟ体" panose="040B0A00000000000000" pitchFamily="50" charset="-128"/>
                <a:ea typeface="HGP創英角ﾎﾟｯﾌﾟ体" panose="040B0A00000000000000" pitchFamily="50" charset="-128"/>
              </a:rPr>
              <a:t>詳しくは総務省消防庁ＨＰをご覧ください。）</a:t>
            </a:r>
            <a:endParaRPr kumimoji="1" lang="ja-JP" altLang="en-US" sz="3100" dirty="0">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a:xfrm>
            <a:off x="942108" y="2556933"/>
            <a:ext cx="10335491" cy="1807250"/>
          </a:xfrm>
        </p:spPr>
        <p:txBody>
          <a:bodyPr/>
          <a:lstStyle/>
          <a:p>
            <a:pPr marL="0" indent="0">
              <a:buNone/>
            </a:pPr>
            <a:r>
              <a:rPr kumimoji="1" lang="ja-JP" altLang="en-US" dirty="0" smtClean="0">
                <a:latin typeface="HGP創英角ﾎﾟｯﾌﾟ体" panose="040B0A00000000000000" pitchFamily="50" charset="-128"/>
                <a:ea typeface="HGP創英角ﾎﾟｯﾌﾟ体" panose="040B0A00000000000000" pitchFamily="50" charset="-128"/>
              </a:rPr>
              <a:t>総務省消防庁が、平成２９年から令和元年</a:t>
            </a:r>
            <a:r>
              <a:rPr lang="ja-JP" altLang="en-US" dirty="0" smtClean="0">
                <a:latin typeface="HGP創英角ﾎﾟｯﾌﾟ体" panose="040B0A00000000000000" pitchFamily="50" charset="-128"/>
                <a:ea typeface="HGP創英角ﾎﾟｯﾌﾟ体" panose="040B0A00000000000000" pitchFamily="50" charset="-128"/>
              </a:rPr>
              <a:t>までの３年間における失火を原因とした住宅火災について、全国からの火災報告を基に設置効果を分析した結果、住宅用火災警報器を設置している場合は、設置していない場合に比べ、死者数と焼損床面積は</a:t>
            </a:r>
            <a:r>
              <a:rPr lang="ja-JP" altLang="en-US" b="1" dirty="0" smtClean="0">
                <a:solidFill>
                  <a:srgbClr val="FF0000"/>
                </a:solidFill>
                <a:latin typeface="HGP創英角ﾎﾟｯﾌﾟ体" panose="040B0A00000000000000" pitchFamily="50" charset="-128"/>
                <a:ea typeface="HGP創英角ﾎﾟｯﾌﾟ体" panose="040B0A00000000000000" pitchFamily="50" charset="-128"/>
              </a:rPr>
              <a:t>半減</a:t>
            </a:r>
            <a:r>
              <a:rPr lang="ja-JP" altLang="en-US" dirty="0" smtClean="0">
                <a:latin typeface="HGP創英角ﾎﾟｯﾌﾟ体" panose="040B0A00000000000000" pitchFamily="50" charset="-128"/>
                <a:ea typeface="HGP創英角ﾎﾟｯﾌﾟ体" panose="040B0A00000000000000" pitchFamily="50" charset="-128"/>
              </a:rPr>
              <a:t>、損害額は</a:t>
            </a:r>
            <a:r>
              <a:rPr lang="ja-JP" altLang="en-US" b="1" dirty="0" smtClean="0">
                <a:solidFill>
                  <a:srgbClr val="FF0000"/>
                </a:solidFill>
                <a:latin typeface="HGP創英角ﾎﾟｯﾌﾟ体" panose="040B0A00000000000000" pitchFamily="50" charset="-128"/>
                <a:ea typeface="HGP創英角ﾎﾟｯﾌﾟ体" panose="040B0A00000000000000" pitchFamily="50" charset="-128"/>
              </a:rPr>
              <a:t>約４割減少</a:t>
            </a:r>
            <a:r>
              <a:rPr lang="ja-JP" altLang="en-US" dirty="0" smtClean="0">
                <a:latin typeface="HGP創英角ﾎﾟｯﾌﾟ体" panose="040B0A00000000000000" pitchFamily="50" charset="-128"/>
                <a:ea typeface="HGP創英角ﾎﾟｯﾌﾟ体" panose="040B0A00000000000000" pitchFamily="50" charset="-128"/>
              </a:rPr>
              <a:t>しているとの分析結果が出ました。</a:t>
            </a:r>
            <a:endParaRPr kumimoji="1" lang="ja-JP" altLang="en-US" dirty="0">
              <a:latin typeface="HGP創英角ﾎﾟｯﾌﾟ体" panose="040B0A00000000000000" pitchFamily="50" charset="-128"/>
              <a:ea typeface="HGP創英角ﾎﾟｯﾌﾟ体" panose="040B0A00000000000000" pitchFamily="50" charset="-128"/>
            </a:endParaRPr>
          </a:p>
        </p:txBody>
      </p:sp>
      <p:sp>
        <p:nvSpPr>
          <p:cNvPr id="4" name="コンテンツ プレースホルダー 2"/>
          <p:cNvSpPr txBox="1">
            <a:spLocks/>
          </p:cNvSpPr>
          <p:nvPr/>
        </p:nvSpPr>
        <p:spPr>
          <a:xfrm>
            <a:off x="1496289" y="4745953"/>
            <a:ext cx="8859979" cy="983673"/>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a:lstStyle>
          <a:p>
            <a:pPr marL="114300" indent="0">
              <a:buNone/>
            </a:pPr>
            <a:r>
              <a:rPr lang="ja-JP" altLang="en-US" sz="2800" dirty="0" smtClean="0">
                <a:solidFill>
                  <a:srgbClr val="FF0000"/>
                </a:solidFill>
                <a:latin typeface="HGP創英角ﾎﾟｯﾌﾟ体" panose="040B0A00000000000000" pitchFamily="50" charset="-128"/>
                <a:ea typeface="HGP創英角ﾎﾟｯﾌﾟ体" panose="040B0A00000000000000" pitchFamily="50" charset="-128"/>
              </a:rPr>
              <a:t>住宅用火災警報器を設置することで、火災発生時の死亡リスクや損失の拡大リスクが大幅に減少</a:t>
            </a:r>
            <a:endParaRPr lang="ja-JP" altLang="en-US" sz="28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6" name="下矢印 5"/>
          <p:cNvSpPr/>
          <p:nvPr/>
        </p:nvSpPr>
        <p:spPr>
          <a:xfrm>
            <a:off x="4495797" y="4184075"/>
            <a:ext cx="2860965" cy="451042"/>
          </a:xfrm>
          <a:prstGeom prst="downArrow">
            <a:avLst>
              <a:gd name="adj1" fmla="val 50000"/>
              <a:gd name="adj2" fmla="val 524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rgbClr val="FFFF00"/>
              </a:solidFill>
              <a:latin typeface="HG丸ｺﾞｼｯｸM-PRO" panose="020F0600000000000000" pitchFamily="50" charset="-128"/>
              <a:ea typeface="HG丸ｺﾞｼｯｸM-PRO" panose="020F0600000000000000" pitchFamily="50" charset="-128"/>
            </a:endParaRPr>
          </a:p>
        </p:txBody>
      </p:sp>
      <p:pic>
        <p:nvPicPr>
          <p:cNvPr id="7" name="図 6"/>
          <p:cNvPicPr>
            <a:picLocks noChangeAspect="1"/>
          </p:cNvPicPr>
          <p:nvPr/>
        </p:nvPicPr>
        <p:blipFill>
          <a:blip r:embed="rId3" cstate="print">
            <a:clrChange>
              <a:clrFrom>
                <a:srgbClr val="EBFFFF"/>
              </a:clrFrom>
              <a:clrTo>
                <a:srgbClr val="EBFFFF">
                  <a:alpha val="0"/>
                </a:srgbClr>
              </a:clrTo>
            </a:clrChange>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9504528" y="634082"/>
            <a:ext cx="2022159" cy="1541081"/>
          </a:xfrm>
          <a:prstGeom prst="rect">
            <a:avLst/>
          </a:prstGeom>
          <a:solidFill>
            <a:schemeClr val="accent1">
              <a:alpha val="0"/>
            </a:schemeClr>
          </a:solidFill>
        </p:spPr>
      </p:pic>
      <p:sp>
        <p:nvSpPr>
          <p:cNvPr id="8" name="角丸四角形 7">
            <a:hlinkClick r:id="rId5" action="ppaction://hlinksldjump"/>
          </p:cNvPr>
          <p:cNvSpPr/>
          <p:nvPr/>
        </p:nvSpPr>
        <p:spPr>
          <a:xfrm>
            <a:off x="7943516" y="5481233"/>
            <a:ext cx="3122023" cy="7184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rgbClr val="FFFF00"/>
                </a:solidFill>
                <a:latin typeface="HGP創英角ﾎﾟｯﾌﾟ体" panose="040B0A00000000000000" pitchFamily="50" charset="-128"/>
                <a:ea typeface="HGP創英角ﾎﾟｯﾌﾟ体" panose="040B0A00000000000000" pitchFamily="50" charset="-128"/>
              </a:rPr>
              <a:t>次の問題へ</a:t>
            </a:r>
            <a:endParaRPr kumimoji="1" lang="ja-JP" altLang="en-US" sz="3200" dirty="0">
              <a:solidFill>
                <a:srgbClr val="FFFF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0043160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2111828" y="345478"/>
            <a:ext cx="7968342" cy="6072648"/>
          </a:xfrm>
          <a:prstGeom prst="rect">
            <a:avLst/>
          </a:prstGeom>
        </p:spPr>
      </p:pic>
      <p:sp>
        <p:nvSpPr>
          <p:cNvPr id="2" name="タイトル 1"/>
          <p:cNvSpPr>
            <a:spLocks noGrp="1"/>
          </p:cNvSpPr>
          <p:nvPr>
            <p:ph type="title"/>
          </p:nvPr>
        </p:nvSpPr>
        <p:spPr/>
        <p:txBody>
          <a:bodyPr>
            <a:normAutofit/>
          </a:bodyPr>
          <a:lstStyle/>
          <a:p>
            <a:r>
              <a:rPr kumimoji="1" lang="ja-JP" altLang="en-US" sz="4800" dirty="0" smtClean="0">
                <a:latin typeface="HGP創英角ﾎﾟｯﾌﾟ体" panose="040B0A00000000000000" pitchFamily="50" charset="-128"/>
                <a:ea typeface="HGP創英角ﾎﾟｯﾌﾟ体" panose="040B0A00000000000000" pitchFamily="50" charset="-128"/>
              </a:rPr>
              <a:t>第２問</a:t>
            </a:r>
            <a:endParaRPr kumimoji="1" lang="ja-JP" altLang="en-US" sz="4800" dirty="0">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p:txBody>
          <a:bodyPr>
            <a:normAutofit/>
          </a:bodyPr>
          <a:lstStyle/>
          <a:p>
            <a:pPr marL="0" indent="0">
              <a:buNone/>
            </a:pPr>
            <a:r>
              <a:rPr lang="ja-JP" altLang="en-US" sz="2800" dirty="0" smtClean="0">
                <a:latin typeface="HGP創英角ﾎﾟｯﾌﾟ体" panose="040B0A00000000000000" pitchFamily="50" charset="-128"/>
                <a:ea typeface="HGP創英角ﾎﾟｯﾌﾟ体" panose="040B0A00000000000000" pitchFamily="50" charset="-128"/>
              </a:rPr>
              <a:t>住宅用火災警報器の設置は、法律で義務付けられている？</a:t>
            </a:r>
            <a:endParaRPr kumimoji="1" lang="ja-JP" altLang="en-US" sz="2800" dirty="0">
              <a:latin typeface="HGP創英角ﾎﾟｯﾌﾟ体" panose="040B0A00000000000000" pitchFamily="50" charset="-128"/>
              <a:ea typeface="HGP創英角ﾎﾟｯﾌﾟ体" panose="040B0A00000000000000" pitchFamily="50" charset="-128"/>
            </a:endParaRPr>
          </a:p>
        </p:txBody>
      </p:sp>
      <p:grpSp>
        <p:nvGrpSpPr>
          <p:cNvPr id="4" name="グループ化 3"/>
          <p:cNvGrpSpPr/>
          <p:nvPr/>
        </p:nvGrpSpPr>
        <p:grpSpPr>
          <a:xfrm>
            <a:off x="1843446" y="3352923"/>
            <a:ext cx="7900353" cy="2522945"/>
            <a:chOff x="1843446" y="3352923"/>
            <a:chExt cx="7900353" cy="2522945"/>
          </a:xfrm>
        </p:grpSpPr>
        <p:sp>
          <p:nvSpPr>
            <p:cNvPr id="6" name="角丸四角形 5">
              <a:hlinkClick r:id="rId3" action="ppaction://hlinksldjump"/>
            </p:cNvPr>
            <p:cNvSpPr/>
            <p:nvPr/>
          </p:nvSpPr>
          <p:spPr>
            <a:xfrm>
              <a:off x="1843446" y="4627638"/>
              <a:ext cx="3122023" cy="124823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0" dirty="0" smtClean="0">
                  <a:solidFill>
                    <a:schemeClr val="bg1"/>
                  </a:solidFill>
                  <a:latin typeface="HG丸ｺﾞｼｯｸM-PRO" panose="020F0600000000000000" pitchFamily="50" charset="-128"/>
                  <a:ea typeface="HG丸ｺﾞｼｯｸM-PRO" panose="020F0600000000000000" pitchFamily="50" charset="-128"/>
                </a:rPr>
                <a:t>〇</a:t>
              </a:r>
              <a:endParaRPr kumimoji="1" lang="ja-JP" altLang="en-US" sz="8000" dirty="0">
                <a:solidFill>
                  <a:schemeClr val="bg1"/>
                </a:solidFill>
                <a:latin typeface="HG丸ｺﾞｼｯｸM-PRO" panose="020F0600000000000000" pitchFamily="50" charset="-128"/>
                <a:ea typeface="HG丸ｺﾞｼｯｸM-PRO" panose="020F0600000000000000" pitchFamily="50" charset="-128"/>
              </a:endParaRPr>
            </a:p>
          </p:txBody>
        </p:sp>
        <p:sp>
          <p:nvSpPr>
            <p:cNvPr id="8" name="角丸四角形 7">
              <a:hlinkClick r:id="rId4" action="ppaction://hlinksldjump"/>
            </p:cNvPr>
            <p:cNvSpPr/>
            <p:nvPr/>
          </p:nvSpPr>
          <p:spPr>
            <a:xfrm>
              <a:off x="6621776" y="4626050"/>
              <a:ext cx="3122023" cy="124823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0" dirty="0">
                  <a:solidFill>
                    <a:schemeClr val="bg1"/>
                  </a:solidFill>
                  <a:latin typeface="HG丸ｺﾞｼｯｸM-PRO" panose="020F0600000000000000" pitchFamily="50" charset="-128"/>
                  <a:ea typeface="HG丸ｺﾞｼｯｸM-PRO" panose="020F0600000000000000" pitchFamily="50" charset="-128"/>
                </a:rPr>
                <a:t>×</a:t>
              </a:r>
              <a:endParaRPr kumimoji="1" lang="ja-JP" altLang="en-US" sz="8000" dirty="0">
                <a:solidFill>
                  <a:schemeClr val="bg1"/>
                </a:solidFill>
                <a:latin typeface="HG丸ｺﾞｼｯｸM-PRO" panose="020F0600000000000000" pitchFamily="50" charset="-128"/>
                <a:ea typeface="HG丸ｺﾞｼｯｸM-PRO" panose="020F0600000000000000" pitchFamily="50" charset="-128"/>
              </a:endParaRPr>
            </a:p>
          </p:txBody>
        </p:sp>
        <p:grpSp>
          <p:nvGrpSpPr>
            <p:cNvPr id="9" name="グループ化 8"/>
            <p:cNvGrpSpPr/>
            <p:nvPr/>
          </p:nvGrpSpPr>
          <p:grpSpPr>
            <a:xfrm>
              <a:off x="3520634" y="3352923"/>
              <a:ext cx="5223164" cy="1271539"/>
              <a:chOff x="3376748" y="3674556"/>
              <a:chExt cx="5223164" cy="1271539"/>
            </a:xfrm>
          </p:grpSpPr>
          <p:sp>
            <p:nvSpPr>
              <p:cNvPr id="10" name="テキスト ボックス 9"/>
              <p:cNvSpPr txBox="1"/>
              <p:nvPr/>
            </p:nvSpPr>
            <p:spPr>
              <a:xfrm>
                <a:off x="3376748" y="3674556"/>
                <a:ext cx="5223164" cy="584775"/>
              </a:xfrm>
              <a:prstGeom prst="rect">
                <a:avLst/>
              </a:prstGeom>
              <a:noFill/>
            </p:spPr>
            <p:txBody>
              <a:bodyPr wrap="square" rtlCol="0">
                <a:spAutoFit/>
              </a:bodyPr>
              <a:lstStyle/>
              <a:p>
                <a:r>
                  <a:rPr kumimoji="1" lang="ja-JP" altLang="en-US" sz="3200" dirty="0" smtClean="0">
                    <a:latin typeface="HGP創英角ﾎﾟｯﾌﾟ体" panose="040B0A00000000000000" pitchFamily="50" charset="-128"/>
                    <a:ea typeface="HGP創英角ﾎﾟｯﾌﾟ体" panose="040B0A00000000000000" pitchFamily="50" charset="-128"/>
                  </a:rPr>
                  <a:t>正解だと思う方をクリック</a:t>
                </a:r>
                <a:r>
                  <a:rPr kumimoji="1" lang="en-US" altLang="ja-JP" sz="3200" dirty="0" smtClean="0">
                    <a:latin typeface="HGP創英角ﾎﾟｯﾌﾟ体" panose="040B0A00000000000000" pitchFamily="50" charset="-128"/>
                    <a:ea typeface="HGP創英角ﾎﾟｯﾌﾟ体" panose="040B0A00000000000000" pitchFamily="50" charset="-128"/>
                  </a:rPr>
                  <a:t>!!</a:t>
                </a:r>
                <a:endParaRPr kumimoji="1" lang="ja-JP" altLang="en-US" sz="3200" dirty="0">
                  <a:latin typeface="HGP創英角ﾎﾟｯﾌﾟ体" panose="040B0A00000000000000" pitchFamily="50" charset="-128"/>
                  <a:ea typeface="HGP創英角ﾎﾟｯﾌﾟ体" panose="040B0A00000000000000" pitchFamily="50" charset="-128"/>
                </a:endParaRPr>
              </a:p>
            </p:txBody>
          </p:sp>
          <p:sp>
            <p:nvSpPr>
              <p:cNvPr id="11" name="左矢印 10"/>
              <p:cNvSpPr/>
              <p:nvPr/>
            </p:nvSpPr>
            <p:spPr>
              <a:xfrm rot="18615812">
                <a:off x="3711075" y="4319090"/>
                <a:ext cx="706581" cy="519376"/>
              </a:xfrm>
              <a:prstGeom prst="leftArrow">
                <a:avLst>
                  <a:gd name="adj1" fmla="val 27295"/>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左矢印 11"/>
              <p:cNvSpPr/>
              <p:nvPr/>
            </p:nvSpPr>
            <p:spPr>
              <a:xfrm rot="13909179">
                <a:off x="7235327" y="4333117"/>
                <a:ext cx="706581" cy="519376"/>
              </a:xfrm>
              <a:prstGeom prst="leftArrow">
                <a:avLst>
                  <a:gd name="adj1" fmla="val 27295"/>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14387388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2111828" y="470169"/>
            <a:ext cx="7968342" cy="6072648"/>
          </a:xfrm>
          <a:prstGeom prst="rect">
            <a:avLst/>
          </a:prstGeom>
        </p:spPr>
      </p:pic>
      <p:sp>
        <p:nvSpPr>
          <p:cNvPr id="2" name="タイトル 1"/>
          <p:cNvSpPr>
            <a:spLocks noGrp="1"/>
          </p:cNvSpPr>
          <p:nvPr>
            <p:ph type="title"/>
          </p:nvPr>
        </p:nvSpPr>
        <p:spPr/>
        <p:txBody>
          <a:bodyPr>
            <a:normAutofit/>
          </a:bodyPr>
          <a:lstStyle/>
          <a:p>
            <a:r>
              <a:rPr kumimoji="1" lang="ja-JP" altLang="en-US" sz="4800" dirty="0" smtClean="0">
                <a:latin typeface="HGP創英角ﾎﾟｯﾌﾟ体" panose="040B0A00000000000000" pitchFamily="50" charset="-128"/>
                <a:ea typeface="HGP創英角ﾎﾟｯﾌﾟ体" panose="040B0A00000000000000" pitchFamily="50" charset="-128"/>
              </a:rPr>
              <a:t>解説</a:t>
            </a:r>
            <a:endParaRPr kumimoji="1" lang="ja-JP" altLang="en-US" sz="4800" dirty="0">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a:xfrm>
            <a:off x="770709" y="2489968"/>
            <a:ext cx="10567851" cy="1652541"/>
          </a:xfrm>
        </p:spPr>
        <p:txBody>
          <a:bodyPr>
            <a:normAutofit/>
          </a:bodyPr>
          <a:lstStyle/>
          <a:p>
            <a:pPr marL="0" indent="0">
              <a:buNone/>
            </a:pPr>
            <a:r>
              <a:rPr kumimoji="1" lang="ja-JP" altLang="en-US" sz="1800" dirty="0" smtClean="0">
                <a:latin typeface="HGP創英角ﾎﾟｯﾌﾟ体" panose="040B0A00000000000000" pitchFamily="50" charset="-128"/>
                <a:ea typeface="HGP創英角ﾎﾟｯﾌﾟ体" panose="040B0A00000000000000" pitchFamily="50" charset="-128"/>
              </a:rPr>
              <a:t>平成１６年（２００４年）の消防法の改正により、住宅用火災警報器の設置が、</a:t>
            </a:r>
            <a:r>
              <a:rPr kumimoji="1" lang="ja-JP" altLang="en-US" sz="1800" b="1" dirty="0" smtClean="0">
                <a:solidFill>
                  <a:srgbClr val="FF0000"/>
                </a:solidFill>
                <a:latin typeface="HGP創英角ﾎﾟｯﾌﾟ体" panose="040B0A00000000000000" pitchFamily="50" charset="-128"/>
                <a:ea typeface="HGP創英角ﾎﾟｯﾌﾟ体" panose="040B0A00000000000000" pitchFamily="50" charset="-128"/>
              </a:rPr>
              <a:t>新築住宅については平成１８年（２００６年）６月から義務化</a:t>
            </a:r>
            <a:r>
              <a:rPr kumimoji="1" lang="ja-JP" altLang="en-US" sz="1800" dirty="0" smtClean="0">
                <a:latin typeface="HGP創英角ﾎﾟｯﾌﾟ体" panose="040B0A00000000000000" pitchFamily="50" charset="-128"/>
                <a:ea typeface="HGP創英角ﾎﾟｯﾌﾟ体" panose="040B0A00000000000000" pitchFamily="50" charset="-128"/>
              </a:rPr>
              <a:t>され、</a:t>
            </a:r>
            <a:r>
              <a:rPr kumimoji="1" lang="ja-JP" altLang="en-US" sz="1800" b="1" dirty="0" smtClean="0">
                <a:solidFill>
                  <a:srgbClr val="FF0000"/>
                </a:solidFill>
                <a:latin typeface="HGP創英角ﾎﾟｯﾌﾟ体" panose="040B0A00000000000000" pitchFamily="50" charset="-128"/>
                <a:ea typeface="HGP創英角ﾎﾟｯﾌﾟ体" panose="040B0A00000000000000" pitchFamily="50" charset="-128"/>
              </a:rPr>
              <a:t>既存住宅についても平成２３年（２０１１年）６月から義務化（</a:t>
            </a:r>
            <a:r>
              <a:rPr kumimoji="1" lang="en-US" altLang="ja-JP" sz="1800" b="1" dirty="0" smtClean="0">
                <a:solidFill>
                  <a:srgbClr val="FF0000"/>
                </a:solidFill>
                <a:latin typeface="HGP創英角ﾎﾟｯﾌﾟ体" panose="040B0A00000000000000" pitchFamily="50" charset="-128"/>
                <a:ea typeface="HGP創英角ﾎﾟｯﾌﾟ体" panose="040B0A00000000000000" pitchFamily="50" charset="-128"/>
              </a:rPr>
              <a:t>※</a:t>
            </a:r>
            <a:r>
              <a:rPr kumimoji="1" lang="ja-JP" altLang="en-US" sz="1800" b="1" dirty="0" smtClean="0">
                <a:solidFill>
                  <a:srgbClr val="FF0000"/>
                </a:solidFill>
                <a:latin typeface="HGP創英角ﾎﾟｯﾌﾟ体" panose="040B0A00000000000000" pitchFamily="50" charset="-128"/>
                <a:ea typeface="HGP創英角ﾎﾟｯﾌﾟ体" panose="040B0A00000000000000" pitchFamily="50" charset="-128"/>
              </a:rPr>
              <a:t>）</a:t>
            </a:r>
            <a:r>
              <a:rPr kumimoji="1" lang="ja-JP" altLang="en-US" sz="1800" dirty="0" smtClean="0">
                <a:latin typeface="HGP創英角ﾎﾟｯﾌﾟ体" panose="040B0A00000000000000" pitchFamily="50" charset="-128"/>
                <a:ea typeface="HGP創英角ﾎﾟｯﾌﾟ体" panose="040B0A00000000000000" pitchFamily="50" charset="-128"/>
              </a:rPr>
              <a:t>されました。</a:t>
            </a:r>
            <a:endParaRPr kumimoji="1" lang="en-US" altLang="ja-JP" sz="1800" dirty="0" smtClean="0">
              <a:latin typeface="HGP創英角ﾎﾟｯﾌﾟ体" panose="040B0A00000000000000" pitchFamily="50" charset="-128"/>
              <a:ea typeface="HGP創英角ﾎﾟｯﾌﾟ体" panose="040B0A00000000000000" pitchFamily="50" charset="-128"/>
            </a:endParaRPr>
          </a:p>
          <a:p>
            <a:pPr marL="0" indent="0">
              <a:buNone/>
            </a:pPr>
            <a:r>
              <a:rPr lang="en-US" altLang="ja-JP" sz="1800" b="1" dirty="0" smtClean="0">
                <a:solidFill>
                  <a:srgbClr val="FF0000"/>
                </a:solidFill>
                <a:latin typeface="HGP創英角ﾎﾟｯﾌﾟ体" panose="040B0A00000000000000" pitchFamily="50" charset="-128"/>
                <a:ea typeface="HGP創英角ﾎﾟｯﾌﾟ体" panose="040B0A00000000000000" pitchFamily="50" charset="-128"/>
              </a:rPr>
              <a:t>※</a:t>
            </a:r>
            <a:r>
              <a:rPr lang="ja-JP" altLang="en-US" sz="1800" dirty="0" smtClean="0">
                <a:latin typeface="HGP創英角ﾎﾟｯﾌﾟ体" panose="040B0A00000000000000" pitchFamily="50" charset="-128"/>
                <a:ea typeface="HGP創英角ﾎﾟｯﾌﾟ体" panose="040B0A00000000000000" pitchFamily="50" charset="-128"/>
              </a:rPr>
              <a:t>豊川市では</a:t>
            </a:r>
            <a:r>
              <a:rPr lang="ja-JP" altLang="en-US" sz="1800" b="1" dirty="0" smtClean="0">
                <a:solidFill>
                  <a:srgbClr val="FF0000"/>
                </a:solidFill>
                <a:latin typeface="HGP創英角ﾎﾟｯﾌﾟ体" panose="040B0A00000000000000" pitchFamily="50" charset="-128"/>
                <a:ea typeface="HGP創英角ﾎﾟｯﾌﾟ体" panose="040B0A00000000000000" pitchFamily="50" charset="-128"/>
              </a:rPr>
              <a:t>平成２０年（２００８年）６月から既存住宅についても義務化</a:t>
            </a:r>
            <a:r>
              <a:rPr lang="ja-JP" altLang="en-US" sz="1800" dirty="0" smtClean="0">
                <a:latin typeface="HGP創英角ﾎﾟｯﾌﾟ体" panose="040B0A00000000000000" pitchFamily="50" charset="-128"/>
                <a:ea typeface="HGP創英角ﾎﾟｯﾌﾟ体" panose="040B0A00000000000000" pitchFamily="50" charset="-128"/>
              </a:rPr>
              <a:t>されました。</a:t>
            </a:r>
            <a:endParaRPr kumimoji="1" lang="ja-JP" altLang="en-US" sz="1800" dirty="0">
              <a:latin typeface="HGP創英角ﾎﾟｯﾌﾟ体" panose="040B0A00000000000000" pitchFamily="50" charset="-128"/>
              <a:ea typeface="HGP創英角ﾎﾟｯﾌﾟ体" panose="040B0A00000000000000" pitchFamily="50" charset="-128"/>
            </a:endParaRPr>
          </a:p>
        </p:txBody>
      </p:sp>
      <p:sp>
        <p:nvSpPr>
          <p:cNvPr id="6" name="コンテンツ プレースホルダー 2"/>
          <p:cNvSpPr txBox="1">
            <a:spLocks/>
          </p:cNvSpPr>
          <p:nvPr/>
        </p:nvSpPr>
        <p:spPr>
          <a:xfrm>
            <a:off x="1108364" y="3866209"/>
            <a:ext cx="9975272" cy="1897281"/>
          </a:xfrm>
          <a:prstGeom prst="rect">
            <a:avLst/>
          </a:prstGeom>
          <a:ln w="28575">
            <a:solidFill>
              <a:srgbClr val="0070C0"/>
            </a:solidFill>
          </a:ln>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a:lstStyle>
          <a:p>
            <a:pPr marL="0" indent="0">
              <a:buFont typeface="Arial"/>
              <a:buNone/>
            </a:pPr>
            <a:r>
              <a:rPr lang="ja-JP" altLang="en-US" sz="1800" dirty="0" smtClean="0">
                <a:latin typeface="HG丸ｺﾞｼｯｸM-PRO" panose="020F0600000000000000" pitchFamily="50" charset="-128"/>
                <a:ea typeface="HG丸ｺﾞｼｯｸM-PRO" panose="020F0600000000000000" pitchFamily="50" charset="-128"/>
              </a:rPr>
              <a:t>　</a:t>
            </a:r>
            <a:r>
              <a:rPr lang="ja-JP" altLang="en-US" sz="1800" dirty="0" smtClean="0">
                <a:latin typeface="HGP創英角ﾎﾟｯﾌﾟ体" panose="040B0A00000000000000" pitchFamily="50" charset="-128"/>
                <a:ea typeface="HGP創英角ﾎﾟｯﾌﾟ体" panose="040B0A00000000000000" pitchFamily="50" charset="-128"/>
              </a:rPr>
              <a:t> </a:t>
            </a:r>
            <a:r>
              <a:rPr lang="ja-JP" altLang="en-US" sz="1600" dirty="0" smtClean="0">
                <a:latin typeface="HGP創英角ﾎﾟｯﾌﾟ体" panose="040B0A00000000000000" pitchFamily="50" charset="-128"/>
                <a:ea typeface="HGP創英角ﾎﾟｯﾌﾟ体" panose="040B0A00000000000000" pitchFamily="50" charset="-128"/>
              </a:rPr>
              <a:t>消防法第９条の２</a:t>
            </a:r>
            <a:endParaRPr lang="en-US" altLang="ja-JP" sz="1600" dirty="0" smtClean="0">
              <a:latin typeface="HGP創英角ﾎﾟｯﾌﾟ体" panose="040B0A00000000000000" pitchFamily="50" charset="-128"/>
              <a:ea typeface="HGP創英角ﾎﾟｯﾌﾟ体" panose="040B0A00000000000000" pitchFamily="50" charset="-128"/>
            </a:endParaRPr>
          </a:p>
          <a:p>
            <a:pPr marL="0" indent="0">
              <a:buFont typeface="Arial"/>
              <a:buNone/>
            </a:pPr>
            <a:r>
              <a:rPr lang="ja-JP" altLang="en-US" sz="1600" dirty="0" smtClean="0">
                <a:latin typeface="HGP創英角ﾎﾟｯﾌﾟ体" panose="040B0A00000000000000" pitchFamily="50" charset="-128"/>
                <a:ea typeface="HGP創英角ﾎﾟｯﾌﾟ体" panose="040B0A00000000000000" pitchFamily="50" charset="-128"/>
              </a:rPr>
              <a:t>    住宅の用途に供される防火対象物の関係者は、次項の規定による住宅　用防災機器の設置及び維持に関する</a:t>
            </a:r>
            <a:endParaRPr lang="en-US" altLang="ja-JP" sz="1600" dirty="0" smtClean="0">
              <a:latin typeface="HGP創英角ﾎﾟｯﾌﾟ体" panose="040B0A00000000000000" pitchFamily="50" charset="-128"/>
              <a:ea typeface="HGP創英角ﾎﾟｯﾌﾟ体" panose="040B0A00000000000000" pitchFamily="50" charset="-128"/>
            </a:endParaRPr>
          </a:p>
          <a:p>
            <a:pPr marL="0" indent="0">
              <a:buFont typeface="Arial"/>
              <a:buNone/>
            </a:pPr>
            <a:r>
              <a:rPr lang="ja-JP" altLang="en-US" sz="1600" dirty="0">
                <a:latin typeface="HGP創英角ﾎﾟｯﾌﾟ体" panose="040B0A00000000000000" pitchFamily="50" charset="-128"/>
                <a:ea typeface="HGP創英角ﾎﾟｯﾌﾟ体" panose="040B0A00000000000000" pitchFamily="50" charset="-128"/>
              </a:rPr>
              <a:t>　</a:t>
            </a:r>
            <a:r>
              <a:rPr lang="ja-JP" altLang="en-US" sz="1600" dirty="0" smtClean="0">
                <a:latin typeface="HGP創英角ﾎﾟｯﾌﾟ体" panose="040B0A00000000000000" pitchFamily="50" charset="-128"/>
                <a:ea typeface="HGP創英角ﾎﾟｯﾌﾟ体" panose="040B0A00000000000000" pitchFamily="50" charset="-128"/>
              </a:rPr>
              <a:t>　基準に従って、住宅用防災機器を設置し、及び維持しなければならない。</a:t>
            </a:r>
            <a:endParaRPr lang="en-US" altLang="ja-JP" sz="1600" dirty="0" smtClean="0">
              <a:latin typeface="HGP創英角ﾎﾟｯﾌﾟ体" panose="040B0A00000000000000" pitchFamily="50" charset="-128"/>
              <a:ea typeface="HGP創英角ﾎﾟｯﾌﾟ体" panose="040B0A00000000000000" pitchFamily="50" charset="-128"/>
            </a:endParaRPr>
          </a:p>
          <a:p>
            <a:pPr marL="0" indent="0">
              <a:buFont typeface="Arial"/>
              <a:buNone/>
            </a:pPr>
            <a:r>
              <a:rPr lang="ja-JP" altLang="en-US" sz="1600" dirty="0" smtClean="0">
                <a:latin typeface="HGP創英角ﾎﾟｯﾌﾟ体" panose="040B0A00000000000000" pitchFamily="50" charset="-128"/>
                <a:ea typeface="HGP創英角ﾎﾟｯﾌﾟ体" panose="040B0A00000000000000" pitchFamily="50" charset="-128"/>
              </a:rPr>
              <a:t>　 ②住宅用防災機器の設置及び維持に関する基準その他住宅における火災の予防のために必要な事項は、政令で</a:t>
            </a:r>
            <a:endParaRPr lang="en-US" altLang="ja-JP" sz="1600" dirty="0" smtClean="0">
              <a:latin typeface="HGP創英角ﾎﾟｯﾌﾟ体" panose="040B0A00000000000000" pitchFamily="50" charset="-128"/>
              <a:ea typeface="HGP創英角ﾎﾟｯﾌﾟ体" panose="040B0A00000000000000" pitchFamily="50" charset="-128"/>
            </a:endParaRPr>
          </a:p>
          <a:p>
            <a:pPr marL="0" indent="0">
              <a:buFont typeface="Arial"/>
              <a:buNone/>
            </a:pPr>
            <a:r>
              <a:rPr lang="ja-JP" altLang="en-US" sz="1600" dirty="0">
                <a:latin typeface="HGP創英角ﾎﾟｯﾌﾟ体" panose="040B0A00000000000000" pitchFamily="50" charset="-128"/>
                <a:ea typeface="HGP創英角ﾎﾟｯﾌﾟ体" panose="040B0A00000000000000" pitchFamily="50" charset="-128"/>
              </a:rPr>
              <a:t>　</a:t>
            </a:r>
            <a:r>
              <a:rPr lang="ja-JP" altLang="en-US" sz="1600" dirty="0" smtClean="0">
                <a:latin typeface="HGP創英角ﾎﾟｯﾌﾟ体" panose="040B0A00000000000000" pitchFamily="50" charset="-128"/>
                <a:ea typeface="HGP創英角ﾎﾟｯﾌﾟ体" panose="040B0A00000000000000" pitchFamily="50" charset="-128"/>
              </a:rPr>
              <a:t>　　定める基準に従い市町村条例で定める。</a:t>
            </a:r>
            <a:endParaRPr lang="en-US" altLang="ja-JP" sz="1600" dirty="0" smtClean="0">
              <a:latin typeface="HGP創英角ﾎﾟｯﾌﾟ体" panose="040B0A00000000000000" pitchFamily="50" charset="-128"/>
              <a:ea typeface="HGP創英角ﾎﾟｯﾌﾟ体" panose="040B0A00000000000000" pitchFamily="50" charset="-128"/>
            </a:endParaRPr>
          </a:p>
        </p:txBody>
      </p:sp>
      <p:pic>
        <p:nvPicPr>
          <p:cNvPr id="7" name="図 6"/>
          <p:cNvPicPr>
            <a:picLocks noChangeAspect="1"/>
          </p:cNvPicPr>
          <p:nvPr/>
        </p:nvPicPr>
        <p:blipFill>
          <a:blip r:embed="rId3" cstate="print">
            <a:clrChange>
              <a:clrFrom>
                <a:srgbClr val="EBFFFF"/>
              </a:clrFrom>
              <a:clrTo>
                <a:srgbClr val="EBFFFF">
                  <a:alpha val="0"/>
                </a:srgbClr>
              </a:clrTo>
            </a:clrChange>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8313529" y="758003"/>
            <a:ext cx="2272631" cy="1731965"/>
          </a:xfrm>
          <a:prstGeom prst="rect">
            <a:avLst/>
          </a:prstGeom>
          <a:solidFill>
            <a:schemeClr val="accent1">
              <a:alpha val="0"/>
            </a:schemeClr>
          </a:solidFill>
        </p:spPr>
      </p:pic>
      <p:sp>
        <p:nvSpPr>
          <p:cNvPr id="8" name="角丸四角形 7">
            <a:hlinkClick r:id="rId5" action="ppaction://hlinksldjump"/>
          </p:cNvPr>
          <p:cNvSpPr/>
          <p:nvPr/>
        </p:nvSpPr>
        <p:spPr>
          <a:xfrm>
            <a:off x="7961613" y="5846615"/>
            <a:ext cx="3122023" cy="4849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FFF00"/>
                </a:solidFill>
                <a:latin typeface="HGP創英角ﾎﾟｯﾌﾟ体" panose="040B0A00000000000000" pitchFamily="50" charset="-128"/>
                <a:ea typeface="HGP創英角ﾎﾟｯﾌﾟ体" panose="040B0A00000000000000" pitchFamily="50" charset="-128"/>
              </a:rPr>
              <a:t>次</a:t>
            </a:r>
            <a:r>
              <a:rPr lang="ja-JP" altLang="en-US" sz="3200" dirty="0" smtClean="0">
                <a:solidFill>
                  <a:srgbClr val="FFFF00"/>
                </a:solidFill>
                <a:latin typeface="HGP創英角ﾎﾟｯﾌﾟ体" panose="040B0A00000000000000" pitchFamily="50" charset="-128"/>
                <a:ea typeface="HGP創英角ﾎﾟｯﾌﾟ体" panose="040B0A00000000000000" pitchFamily="50" charset="-128"/>
              </a:rPr>
              <a:t>のページへ</a:t>
            </a:r>
            <a:endParaRPr kumimoji="1" lang="ja-JP" altLang="en-US" sz="3200" dirty="0">
              <a:solidFill>
                <a:srgbClr val="FFFF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4033628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7552" y="528115"/>
            <a:ext cx="4123671" cy="5820434"/>
          </a:xfrm>
          <a:prstGeom prst="rect">
            <a:avLst/>
          </a:prstGeom>
        </p:spPr>
      </p:pic>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 y="2066107"/>
            <a:ext cx="2516777" cy="2516777"/>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38740" y="2111826"/>
            <a:ext cx="2425337" cy="2425337"/>
          </a:xfrm>
          <a:prstGeom prst="rect">
            <a:avLst/>
          </a:prstGeom>
        </p:spPr>
      </p:pic>
      <p:sp>
        <p:nvSpPr>
          <p:cNvPr id="5" name="角丸四角形 4">
            <a:hlinkClick r:id="rId5" action="ppaction://hlinksldjump"/>
          </p:cNvPr>
          <p:cNvSpPr/>
          <p:nvPr/>
        </p:nvSpPr>
        <p:spPr>
          <a:xfrm>
            <a:off x="8464569" y="5630091"/>
            <a:ext cx="2773681" cy="7184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rgbClr val="FFFF00"/>
                </a:solidFill>
                <a:latin typeface="HGP創英角ﾎﾟｯﾌﾟ体" panose="040B0A00000000000000" pitchFamily="50" charset="-128"/>
                <a:ea typeface="HGP創英角ﾎﾟｯﾌﾟ体" panose="040B0A00000000000000" pitchFamily="50" charset="-128"/>
              </a:rPr>
              <a:t>次の問題へ</a:t>
            </a:r>
            <a:endParaRPr kumimoji="1" lang="ja-JP" altLang="en-US" sz="3200" dirty="0">
              <a:solidFill>
                <a:srgbClr val="FFFF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9448088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2111828" y="345478"/>
            <a:ext cx="7968342" cy="6072648"/>
          </a:xfrm>
          <a:prstGeom prst="rect">
            <a:avLst/>
          </a:prstGeom>
        </p:spPr>
      </p:pic>
      <p:sp>
        <p:nvSpPr>
          <p:cNvPr id="2" name="タイトル 1"/>
          <p:cNvSpPr>
            <a:spLocks noGrp="1"/>
          </p:cNvSpPr>
          <p:nvPr>
            <p:ph type="title"/>
          </p:nvPr>
        </p:nvSpPr>
        <p:spPr/>
        <p:txBody>
          <a:bodyPr>
            <a:normAutofit/>
          </a:bodyPr>
          <a:lstStyle/>
          <a:p>
            <a:r>
              <a:rPr kumimoji="1" lang="ja-JP" altLang="en-US" sz="4800" dirty="0" smtClean="0">
                <a:latin typeface="HGP創英角ﾎﾟｯﾌﾟ体" panose="040B0A00000000000000" pitchFamily="50" charset="-128"/>
                <a:ea typeface="HGP創英角ﾎﾟｯﾌﾟ体" panose="040B0A00000000000000" pitchFamily="50" charset="-128"/>
              </a:rPr>
              <a:t>第３問</a:t>
            </a:r>
            <a:endParaRPr kumimoji="1" lang="ja-JP" altLang="en-US" sz="4800" dirty="0">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p:txBody>
          <a:bodyPr>
            <a:normAutofit/>
          </a:bodyPr>
          <a:lstStyle/>
          <a:p>
            <a:pPr marL="0" indent="0">
              <a:buNone/>
            </a:pPr>
            <a:r>
              <a:rPr kumimoji="1" lang="ja-JP" altLang="en-US" sz="2800" dirty="0" smtClean="0">
                <a:latin typeface="HGP創英角ﾎﾟｯﾌﾟ体" panose="040B0A00000000000000" pitchFamily="50" charset="-128"/>
                <a:ea typeface="HGP創英角ﾎﾟｯﾌﾟ体" panose="040B0A00000000000000" pitchFamily="50" charset="-128"/>
              </a:rPr>
              <a:t>住宅用火災警報器は、全ての居室に設置するように決められている？</a:t>
            </a:r>
            <a:endParaRPr kumimoji="1" lang="ja-JP" altLang="en-US" sz="2800" dirty="0">
              <a:latin typeface="HGP創英角ﾎﾟｯﾌﾟ体" panose="040B0A00000000000000" pitchFamily="50" charset="-128"/>
              <a:ea typeface="HGP創英角ﾎﾟｯﾌﾟ体" panose="040B0A00000000000000" pitchFamily="50" charset="-128"/>
            </a:endParaRPr>
          </a:p>
        </p:txBody>
      </p:sp>
      <p:grpSp>
        <p:nvGrpSpPr>
          <p:cNvPr id="6" name="グループ化 5"/>
          <p:cNvGrpSpPr/>
          <p:nvPr/>
        </p:nvGrpSpPr>
        <p:grpSpPr>
          <a:xfrm>
            <a:off x="1881546" y="3666187"/>
            <a:ext cx="7900353" cy="2480612"/>
            <a:chOff x="1843446" y="3262811"/>
            <a:chExt cx="7900353" cy="2933452"/>
          </a:xfrm>
        </p:grpSpPr>
        <p:sp>
          <p:nvSpPr>
            <p:cNvPr id="8" name="角丸四角形 7">
              <a:hlinkClick r:id="rId3" action="ppaction://hlinksldjump"/>
            </p:cNvPr>
            <p:cNvSpPr/>
            <p:nvPr/>
          </p:nvSpPr>
          <p:spPr>
            <a:xfrm>
              <a:off x="1843446" y="4627636"/>
              <a:ext cx="3122023" cy="156862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0" dirty="0" smtClean="0">
                  <a:solidFill>
                    <a:schemeClr val="bg1"/>
                  </a:solidFill>
                  <a:latin typeface="HG丸ｺﾞｼｯｸM-PRO" panose="020F0600000000000000" pitchFamily="50" charset="-128"/>
                  <a:ea typeface="HG丸ｺﾞｼｯｸM-PRO" panose="020F0600000000000000" pitchFamily="50" charset="-128"/>
                </a:rPr>
                <a:t>〇</a:t>
              </a:r>
              <a:endParaRPr kumimoji="1" lang="ja-JP" altLang="en-US" sz="8000" dirty="0">
                <a:solidFill>
                  <a:schemeClr val="bg1"/>
                </a:solidFill>
                <a:latin typeface="HG丸ｺﾞｼｯｸM-PRO" panose="020F0600000000000000" pitchFamily="50" charset="-128"/>
                <a:ea typeface="HG丸ｺﾞｼｯｸM-PRO" panose="020F0600000000000000" pitchFamily="50" charset="-128"/>
              </a:endParaRPr>
            </a:p>
          </p:txBody>
        </p:sp>
        <p:sp>
          <p:nvSpPr>
            <p:cNvPr id="9" name="角丸四角形 8">
              <a:hlinkClick r:id="rId4" action="ppaction://hlinksldjump"/>
            </p:cNvPr>
            <p:cNvSpPr/>
            <p:nvPr/>
          </p:nvSpPr>
          <p:spPr>
            <a:xfrm>
              <a:off x="6621776" y="4626050"/>
              <a:ext cx="3122023" cy="157021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0" dirty="0">
                  <a:solidFill>
                    <a:schemeClr val="bg1"/>
                  </a:solidFill>
                  <a:latin typeface="HG丸ｺﾞｼｯｸM-PRO" panose="020F0600000000000000" pitchFamily="50" charset="-128"/>
                  <a:ea typeface="HG丸ｺﾞｼｯｸM-PRO" panose="020F0600000000000000" pitchFamily="50" charset="-128"/>
                </a:rPr>
                <a:t>×</a:t>
              </a:r>
              <a:endParaRPr kumimoji="1" lang="ja-JP" altLang="en-US" sz="8000" dirty="0">
                <a:solidFill>
                  <a:schemeClr val="bg1"/>
                </a:solidFill>
                <a:latin typeface="HG丸ｺﾞｼｯｸM-PRO" panose="020F0600000000000000" pitchFamily="50" charset="-128"/>
                <a:ea typeface="HG丸ｺﾞｼｯｸM-PRO" panose="020F0600000000000000" pitchFamily="50" charset="-128"/>
              </a:endParaRPr>
            </a:p>
          </p:txBody>
        </p:sp>
        <p:grpSp>
          <p:nvGrpSpPr>
            <p:cNvPr id="10" name="グループ化 9"/>
            <p:cNvGrpSpPr/>
            <p:nvPr/>
          </p:nvGrpSpPr>
          <p:grpSpPr>
            <a:xfrm>
              <a:off x="3520634" y="3262811"/>
              <a:ext cx="5223164" cy="1361651"/>
              <a:chOff x="3376748" y="3584444"/>
              <a:chExt cx="5223164" cy="1361651"/>
            </a:xfrm>
          </p:grpSpPr>
          <p:sp>
            <p:nvSpPr>
              <p:cNvPr id="11" name="テキスト ボックス 10"/>
              <p:cNvSpPr txBox="1"/>
              <p:nvPr/>
            </p:nvSpPr>
            <p:spPr>
              <a:xfrm>
                <a:off x="3376748" y="3584444"/>
                <a:ext cx="5223164" cy="584775"/>
              </a:xfrm>
              <a:prstGeom prst="rect">
                <a:avLst/>
              </a:prstGeom>
              <a:noFill/>
            </p:spPr>
            <p:txBody>
              <a:bodyPr wrap="square" rtlCol="0">
                <a:spAutoFit/>
              </a:bodyPr>
              <a:lstStyle/>
              <a:p>
                <a:r>
                  <a:rPr kumimoji="1" lang="ja-JP" altLang="en-US" sz="3200" dirty="0" smtClean="0">
                    <a:latin typeface="HGP創英角ﾎﾟｯﾌﾟ体" panose="040B0A00000000000000" pitchFamily="50" charset="-128"/>
                    <a:ea typeface="HGP創英角ﾎﾟｯﾌﾟ体" panose="040B0A00000000000000" pitchFamily="50" charset="-128"/>
                  </a:rPr>
                  <a:t>正解だと思う方をクリック</a:t>
                </a:r>
                <a:r>
                  <a:rPr kumimoji="1" lang="en-US" altLang="ja-JP" sz="3200" dirty="0" smtClean="0">
                    <a:latin typeface="HGP創英角ﾎﾟｯﾌﾟ体" panose="040B0A00000000000000" pitchFamily="50" charset="-128"/>
                    <a:ea typeface="HGP創英角ﾎﾟｯﾌﾟ体" panose="040B0A00000000000000" pitchFamily="50" charset="-128"/>
                  </a:rPr>
                  <a:t>!!</a:t>
                </a:r>
                <a:endParaRPr kumimoji="1" lang="ja-JP" altLang="en-US" sz="3200" dirty="0">
                  <a:latin typeface="HGP創英角ﾎﾟｯﾌﾟ体" panose="040B0A00000000000000" pitchFamily="50" charset="-128"/>
                  <a:ea typeface="HGP創英角ﾎﾟｯﾌﾟ体" panose="040B0A00000000000000" pitchFamily="50" charset="-128"/>
                </a:endParaRPr>
              </a:p>
            </p:txBody>
          </p:sp>
          <p:sp>
            <p:nvSpPr>
              <p:cNvPr id="12" name="左矢印 11"/>
              <p:cNvSpPr/>
              <p:nvPr/>
            </p:nvSpPr>
            <p:spPr>
              <a:xfrm rot="18615812">
                <a:off x="3711075" y="4319090"/>
                <a:ext cx="706581" cy="519376"/>
              </a:xfrm>
              <a:prstGeom prst="leftArrow">
                <a:avLst>
                  <a:gd name="adj1" fmla="val 27295"/>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左矢印 12"/>
              <p:cNvSpPr/>
              <p:nvPr/>
            </p:nvSpPr>
            <p:spPr>
              <a:xfrm rot="13909179">
                <a:off x="7235327" y="4333117"/>
                <a:ext cx="706581" cy="519376"/>
              </a:xfrm>
              <a:prstGeom prst="leftArrow">
                <a:avLst>
                  <a:gd name="adj1" fmla="val 27295"/>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21080210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2111828" y="470169"/>
            <a:ext cx="7968342" cy="6072648"/>
          </a:xfrm>
          <a:prstGeom prst="rect">
            <a:avLst/>
          </a:prstGeom>
        </p:spPr>
      </p:pic>
      <p:sp>
        <p:nvSpPr>
          <p:cNvPr id="2" name="タイトル 1"/>
          <p:cNvSpPr>
            <a:spLocks noGrp="1"/>
          </p:cNvSpPr>
          <p:nvPr>
            <p:ph type="title"/>
          </p:nvPr>
        </p:nvSpPr>
        <p:spPr/>
        <p:txBody>
          <a:bodyPr>
            <a:normAutofit/>
          </a:bodyPr>
          <a:lstStyle/>
          <a:p>
            <a:r>
              <a:rPr kumimoji="1" lang="ja-JP" altLang="en-US" sz="4800" dirty="0" smtClean="0">
                <a:latin typeface="HGP創英角ﾎﾟｯﾌﾟ体" panose="040B0A00000000000000" pitchFamily="50" charset="-128"/>
                <a:ea typeface="HGP創英角ﾎﾟｯﾌﾟ体" panose="040B0A00000000000000" pitchFamily="50" charset="-128"/>
              </a:rPr>
              <a:t>解説</a:t>
            </a:r>
            <a:endParaRPr kumimoji="1" lang="ja-JP" altLang="en-US" sz="4800" dirty="0">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p:txBody>
          <a:bodyPr>
            <a:normAutofit fontScale="92500" lnSpcReduction="10000"/>
          </a:bodyPr>
          <a:lstStyle/>
          <a:p>
            <a:pPr marL="0" indent="0">
              <a:buNone/>
            </a:pPr>
            <a:r>
              <a:rPr kumimoji="1" lang="ja-JP" altLang="en-US" dirty="0" smtClean="0">
                <a:latin typeface="HGP創英角ﾎﾟｯﾌﾟ体" panose="040B0A00000000000000" pitchFamily="50" charset="-128"/>
                <a:ea typeface="HGP創英角ﾎﾟｯﾌﾟ体" panose="040B0A00000000000000" pitchFamily="50" charset="-128"/>
              </a:rPr>
              <a:t>   豊川市において、住宅用火災</a:t>
            </a:r>
            <a:r>
              <a:rPr kumimoji="1" lang="ja-JP" altLang="en-US" dirty="0" smtClean="0">
                <a:latin typeface="HGP創英角ﾎﾟｯﾌﾟ体" panose="040B0A00000000000000" pitchFamily="50" charset="-128"/>
                <a:ea typeface="HGP創英角ﾎﾟｯﾌﾟ体" panose="040B0A00000000000000" pitchFamily="50" charset="-128"/>
              </a:rPr>
              <a:t>警報器を設置</a:t>
            </a:r>
            <a:r>
              <a:rPr kumimoji="1" lang="ja-JP" altLang="en-US" dirty="0" smtClean="0">
                <a:latin typeface="HGP創英角ﾎﾟｯﾌﾟ体" panose="040B0A00000000000000" pitchFamily="50" charset="-128"/>
                <a:ea typeface="HGP創英角ﾎﾟｯﾌﾟ体" panose="040B0A00000000000000" pitchFamily="50" charset="-128"/>
              </a:rPr>
              <a:t>しなければならない場所は、</a:t>
            </a:r>
            <a:endParaRPr kumimoji="1" lang="en-US" altLang="ja-JP" dirty="0" smtClean="0">
              <a:latin typeface="HGP創英角ﾎﾟｯﾌﾟ体" panose="040B0A00000000000000" pitchFamily="50" charset="-128"/>
              <a:ea typeface="HGP創英角ﾎﾟｯﾌﾟ体" panose="040B0A00000000000000" pitchFamily="50" charset="-128"/>
            </a:endParaRPr>
          </a:p>
          <a:p>
            <a:pPr marL="0" indent="0">
              <a:buNone/>
            </a:pPr>
            <a:r>
              <a:rPr lang="ja-JP" altLang="en-US" dirty="0">
                <a:latin typeface="HGP創英角ﾎﾟｯﾌﾟ体" panose="040B0A00000000000000" pitchFamily="50" charset="-128"/>
                <a:ea typeface="HGP創英角ﾎﾟｯﾌﾟ体" panose="040B0A00000000000000" pitchFamily="50" charset="-128"/>
              </a:rPr>
              <a:t> </a:t>
            </a:r>
            <a:r>
              <a:rPr lang="ja-JP" altLang="en-US" dirty="0" smtClean="0">
                <a:latin typeface="HGP創英角ﾎﾟｯﾌﾟ体" panose="040B0A00000000000000" pitchFamily="50" charset="-128"/>
                <a:ea typeface="HGP創英角ﾎﾟｯﾌﾟ体" panose="040B0A00000000000000" pitchFamily="50" charset="-128"/>
              </a:rPr>
              <a:t>　①　</a:t>
            </a:r>
            <a:r>
              <a:rPr lang="ja-JP" altLang="en-US" b="1" dirty="0" smtClean="0">
                <a:solidFill>
                  <a:srgbClr val="FF0000"/>
                </a:solidFill>
                <a:latin typeface="HGP創英角ﾎﾟｯﾌﾟ体" panose="040B0A00000000000000" pitchFamily="50" charset="-128"/>
                <a:ea typeface="HGP創英角ﾎﾟｯﾌﾟ体" panose="040B0A00000000000000" pitchFamily="50" charset="-128"/>
              </a:rPr>
              <a:t>寝室</a:t>
            </a:r>
            <a:endParaRPr lang="en-US" altLang="ja-JP" b="1" dirty="0" smtClean="0">
              <a:solidFill>
                <a:srgbClr val="FF0000"/>
              </a:solidFill>
              <a:latin typeface="HGP創英角ﾎﾟｯﾌﾟ体" panose="040B0A00000000000000" pitchFamily="50" charset="-128"/>
              <a:ea typeface="HGP創英角ﾎﾟｯﾌﾟ体" panose="040B0A00000000000000" pitchFamily="50" charset="-128"/>
            </a:endParaRPr>
          </a:p>
          <a:p>
            <a:pPr marL="0" indent="0">
              <a:buNone/>
            </a:pPr>
            <a:r>
              <a:rPr kumimoji="1" lang="ja-JP" altLang="en-US" dirty="0" smtClean="0">
                <a:latin typeface="HGP創英角ﾎﾟｯﾌﾟ体" panose="040B0A00000000000000" pitchFamily="50" charset="-128"/>
                <a:ea typeface="HGP創英角ﾎﾟｯﾌﾟ体" panose="040B0A00000000000000" pitchFamily="50" charset="-128"/>
              </a:rPr>
              <a:t>　 ②　</a:t>
            </a:r>
            <a:r>
              <a:rPr kumimoji="1" lang="ja-JP" altLang="en-US" b="1" dirty="0" smtClean="0">
                <a:solidFill>
                  <a:srgbClr val="FF0000"/>
                </a:solidFill>
                <a:latin typeface="HGP創英角ﾎﾟｯﾌﾟ体" panose="040B0A00000000000000" pitchFamily="50" charset="-128"/>
                <a:ea typeface="HGP創英角ﾎﾟｯﾌﾟ体" panose="040B0A00000000000000" pitchFamily="50" charset="-128"/>
              </a:rPr>
              <a:t>階段</a:t>
            </a:r>
            <a:r>
              <a:rPr kumimoji="1" lang="ja-JP" altLang="en-US" dirty="0" smtClean="0">
                <a:latin typeface="HGP創英角ﾎﾟｯﾌﾟ体" panose="040B0A00000000000000" pitchFamily="50" charset="-128"/>
                <a:ea typeface="HGP創英角ﾎﾟｯﾌﾟ体" panose="040B0A00000000000000" pitchFamily="50" charset="-128"/>
              </a:rPr>
              <a:t>（寝室が２階以上にある場合）</a:t>
            </a:r>
            <a:endParaRPr kumimoji="1" lang="en-US" altLang="ja-JP" dirty="0" smtClean="0">
              <a:latin typeface="HGP創英角ﾎﾟｯﾌﾟ体" panose="040B0A00000000000000" pitchFamily="50" charset="-128"/>
              <a:ea typeface="HGP創英角ﾎﾟｯﾌﾟ体" panose="040B0A00000000000000" pitchFamily="50" charset="-128"/>
            </a:endParaRPr>
          </a:p>
          <a:p>
            <a:pPr marL="0" indent="0">
              <a:buNone/>
            </a:pPr>
            <a:r>
              <a:rPr lang="ja-JP" altLang="en-US" dirty="0">
                <a:latin typeface="HGP創英角ﾎﾟｯﾌﾟ体" panose="040B0A00000000000000" pitchFamily="50" charset="-128"/>
                <a:ea typeface="HGP創英角ﾎﾟｯﾌﾟ体" panose="040B0A00000000000000" pitchFamily="50" charset="-128"/>
              </a:rPr>
              <a:t>　</a:t>
            </a:r>
            <a:r>
              <a:rPr lang="ja-JP" altLang="en-US" dirty="0" smtClean="0">
                <a:latin typeface="HGP創英角ﾎﾟｯﾌﾟ体" panose="040B0A00000000000000" pitchFamily="50" charset="-128"/>
                <a:ea typeface="HGP創英角ﾎﾟｯﾌﾟ体" panose="040B0A00000000000000" pitchFamily="50" charset="-128"/>
              </a:rPr>
              <a:t> ③　</a:t>
            </a:r>
            <a:r>
              <a:rPr lang="ja-JP" altLang="en-US" b="1" dirty="0" smtClean="0">
                <a:solidFill>
                  <a:srgbClr val="FF0000"/>
                </a:solidFill>
                <a:latin typeface="HGP創英角ﾎﾟｯﾌﾟ体" panose="040B0A00000000000000" pitchFamily="50" charset="-128"/>
                <a:ea typeface="HGP創英角ﾎﾟｯﾌﾟ体" panose="040B0A00000000000000" pitchFamily="50" charset="-128"/>
              </a:rPr>
              <a:t>台所</a:t>
            </a:r>
            <a:endParaRPr lang="en-US" altLang="ja-JP" b="1" dirty="0" smtClean="0">
              <a:solidFill>
                <a:srgbClr val="FF0000"/>
              </a:solidFill>
              <a:latin typeface="HGP創英角ﾎﾟｯﾌﾟ体" panose="040B0A00000000000000" pitchFamily="50" charset="-128"/>
              <a:ea typeface="HGP創英角ﾎﾟｯﾌﾟ体" panose="040B0A00000000000000" pitchFamily="50" charset="-128"/>
            </a:endParaRPr>
          </a:p>
          <a:p>
            <a:pPr marL="0" indent="0">
              <a:buNone/>
            </a:pPr>
            <a:r>
              <a:rPr kumimoji="1" lang="ja-JP" altLang="en-US" dirty="0" smtClean="0">
                <a:latin typeface="HGP創英角ﾎﾟｯﾌﾟ体" panose="040B0A00000000000000" pitchFamily="50" charset="-128"/>
                <a:ea typeface="HGP創英角ﾎﾟｯﾌﾟ体" panose="040B0A00000000000000" pitchFamily="50" charset="-128"/>
              </a:rPr>
              <a:t>  になります。</a:t>
            </a:r>
            <a:endParaRPr kumimoji="1" lang="en-US" altLang="ja-JP" dirty="0" smtClean="0">
              <a:latin typeface="HGP創英角ﾎﾟｯﾌﾟ体" panose="040B0A00000000000000" pitchFamily="50" charset="-128"/>
              <a:ea typeface="HGP創英角ﾎﾟｯﾌﾟ体" panose="040B0A00000000000000" pitchFamily="50" charset="-128"/>
            </a:endParaRPr>
          </a:p>
          <a:p>
            <a:pPr marL="0" indent="0">
              <a:buNone/>
            </a:pPr>
            <a:r>
              <a:rPr lang="ja-JP" altLang="en-US" dirty="0">
                <a:latin typeface="HGP創英角ﾎﾟｯﾌﾟ体" panose="040B0A00000000000000" pitchFamily="50" charset="-128"/>
                <a:ea typeface="HGP創英角ﾎﾟｯﾌﾟ体" panose="040B0A00000000000000" pitchFamily="50" charset="-128"/>
              </a:rPr>
              <a:t>　</a:t>
            </a:r>
            <a:r>
              <a:rPr lang="ja-JP" altLang="en-US" dirty="0" smtClean="0">
                <a:latin typeface="HGP創英角ﾎﾟｯﾌﾟ体" panose="040B0A00000000000000" pitchFamily="50" charset="-128"/>
                <a:ea typeface="HGP創英角ﾎﾟｯﾌﾟ体" panose="040B0A00000000000000" pitchFamily="50" charset="-128"/>
              </a:rPr>
              <a:t>住宅用火災警報器の</a:t>
            </a:r>
            <a:r>
              <a:rPr lang="ja-JP" altLang="en-US" dirty="0">
                <a:latin typeface="HGP創英角ﾎﾟｯﾌﾟ体" panose="040B0A00000000000000" pitchFamily="50" charset="-128"/>
                <a:ea typeface="HGP創英角ﾎﾟｯﾌﾟ体" panose="040B0A00000000000000" pitchFamily="50" charset="-128"/>
              </a:rPr>
              <a:t>感知器</a:t>
            </a:r>
            <a:r>
              <a:rPr lang="ja-JP" altLang="en-US" dirty="0" smtClean="0">
                <a:latin typeface="HGP創英角ﾎﾟｯﾌﾟ体" panose="040B0A00000000000000" pitchFamily="50" charset="-128"/>
                <a:ea typeface="HGP創英角ﾎﾟｯﾌﾟ体" panose="040B0A00000000000000" pitchFamily="50" charset="-128"/>
              </a:rPr>
              <a:t>は</a:t>
            </a:r>
            <a:r>
              <a:rPr lang="ja-JP" altLang="en-US" b="1" u="sng" dirty="0" smtClean="0">
                <a:latin typeface="HGP創英角ﾎﾟｯﾌﾟ体" panose="040B0A00000000000000" pitchFamily="50" charset="-128"/>
                <a:ea typeface="HGP創英角ﾎﾟｯﾌﾟ体" panose="040B0A00000000000000" pitchFamily="50" charset="-128"/>
              </a:rPr>
              <a:t>煙式</a:t>
            </a:r>
            <a:r>
              <a:rPr lang="ja-JP" altLang="en-US" dirty="0" smtClean="0">
                <a:latin typeface="HGP創英角ﾎﾟｯﾌﾟ体" panose="040B0A00000000000000" pitchFamily="50" charset="-128"/>
                <a:ea typeface="HGP創英角ﾎﾟｯﾌﾟ体" panose="040B0A00000000000000" pitchFamily="50" charset="-128"/>
              </a:rPr>
              <a:t>と</a:t>
            </a:r>
            <a:r>
              <a:rPr lang="ja-JP" altLang="en-US" b="1" u="sng" dirty="0" smtClean="0">
                <a:latin typeface="HGP創英角ﾎﾟｯﾌﾟ体" panose="040B0A00000000000000" pitchFamily="50" charset="-128"/>
                <a:ea typeface="HGP創英角ﾎﾟｯﾌﾟ体" panose="040B0A00000000000000" pitchFamily="50" charset="-128"/>
              </a:rPr>
              <a:t>熱式</a:t>
            </a:r>
            <a:r>
              <a:rPr lang="ja-JP" altLang="en-US" dirty="0" smtClean="0">
                <a:latin typeface="HGP創英角ﾎﾟｯﾌﾟ体" panose="040B0A00000000000000" pitchFamily="50" charset="-128"/>
                <a:ea typeface="HGP創英角ﾎﾟｯﾌﾟ体" panose="040B0A00000000000000" pitchFamily="50" charset="-128"/>
              </a:rPr>
              <a:t>があり、原則、</a:t>
            </a:r>
            <a:r>
              <a:rPr lang="ja-JP" altLang="en-US" b="1" dirty="0" smtClean="0">
                <a:solidFill>
                  <a:srgbClr val="FF0000"/>
                </a:solidFill>
                <a:latin typeface="HGP創英角ﾎﾟｯﾌﾟ体" panose="040B0A00000000000000" pitchFamily="50" charset="-128"/>
                <a:ea typeface="HGP創英角ﾎﾟｯﾌﾟ体" panose="040B0A00000000000000" pitchFamily="50" charset="-128"/>
              </a:rPr>
              <a:t>煙式感知器の設置が必要</a:t>
            </a:r>
            <a:r>
              <a:rPr lang="ja-JP" altLang="en-US" dirty="0" smtClean="0">
                <a:latin typeface="HGP創英角ﾎﾟｯﾌﾟ体" panose="040B0A00000000000000" pitchFamily="50" charset="-128"/>
                <a:ea typeface="HGP創英角ﾎﾟｯﾌﾟ体" panose="040B0A00000000000000" pitchFamily="50" charset="-128"/>
              </a:rPr>
              <a:t>です。しかし、台所について、湯気等が滞留しやすい場合は熱式の感知器の設置も可となっています。</a:t>
            </a:r>
            <a:endParaRPr kumimoji="1" lang="ja-JP" altLang="en-US" dirty="0">
              <a:latin typeface="HGP創英角ﾎﾟｯﾌﾟ体" panose="040B0A00000000000000" pitchFamily="50" charset="-128"/>
              <a:ea typeface="HGP創英角ﾎﾟｯﾌﾟ体" panose="040B0A00000000000000" pitchFamily="50" charset="-128"/>
            </a:endParaRPr>
          </a:p>
        </p:txBody>
      </p:sp>
      <p:pic>
        <p:nvPicPr>
          <p:cNvPr id="4" name="図 3"/>
          <p:cNvPicPr>
            <a:picLocks noChangeAspect="1"/>
          </p:cNvPicPr>
          <p:nvPr/>
        </p:nvPicPr>
        <p:blipFill>
          <a:blip r:embed="rId3" cstate="print">
            <a:clrChange>
              <a:clrFrom>
                <a:srgbClr val="EBFFFF"/>
              </a:clrFrom>
              <a:clrTo>
                <a:srgbClr val="EBFFFF">
                  <a:alpha val="0"/>
                </a:srgbClr>
              </a:clrTo>
            </a:clrChange>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8483346" y="689500"/>
            <a:ext cx="2272631" cy="1731965"/>
          </a:xfrm>
          <a:prstGeom prst="rect">
            <a:avLst/>
          </a:prstGeom>
          <a:solidFill>
            <a:schemeClr val="accent1">
              <a:alpha val="0"/>
            </a:schemeClr>
          </a:solidFill>
        </p:spPr>
      </p:pic>
      <p:sp>
        <p:nvSpPr>
          <p:cNvPr id="5" name="角丸四角形 4">
            <a:hlinkClick r:id="rId5" action="ppaction://hlinksldjump"/>
          </p:cNvPr>
          <p:cNvSpPr/>
          <p:nvPr/>
        </p:nvSpPr>
        <p:spPr>
          <a:xfrm>
            <a:off x="7923513" y="5768879"/>
            <a:ext cx="3122023" cy="4849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FFF00"/>
                </a:solidFill>
                <a:latin typeface="HGP創英角ﾎﾟｯﾌﾟ体" panose="040B0A00000000000000" pitchFamily="50" charset="-128"/>
                <a:ea typeface="HGP創英角ﾎﾟｯﾌﾟ体" panose="040B0A00000000000000" pitchFamily="50" charset="-128"/>
              </a:rPr>
              <a:t>次</a:t>
            </a:r>
            <a:r>
              <a:rPr lang="ja-JP" altLang="en-US" sz="3200" dirty="0" smtClean="0">
                <a:solidFill>
                  <a:srgbClr val="FFFF00"/>
                </a:solidFill>
                <a:latin typeface="HGP創英角ﾎﾟｯﾌﾟ体" panose="040B0A00000000000000" pitchFamily="50" charset="-128"/>
                <a:ea typeface="HGP創英角ﾎﾟｯﾌﾟ体" panose="040B0A00000000000000" pitchFamily="50" charset="-128"/>
              </a:rPr>
              <a:t>のページへ</a:t>
            </a:r>
            <a:endParaRPr kumimoji="1" lang="ja-JP" altLang="en-US" sz="3200" dirty="0">
              <a:solidFill>
                <a:srgbClr val="FFFF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0567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985557" y="744583"/>
            <a:ext cx="7837714" cy="769441"/>
          </a:xfrm>
          <a:prstGeom prst="rect">
            <a:avLst/>
          </a:prstGeom>
          <a:noFill/>
        </p:spPr>
        <p:txBody>
          <a:bodyPr wrap="square" rtlCol="0">
            <a:spAutoFit/>
          </a:bodyPr>
          <a:lstStyle/>
          <a:p>
            <a:pPr algn="ctr"/>
            <a:r>
              <a:rPr kumimoji="1" lang="ja-JP" altLang="en-US" sz="4400" dirty="0" smtClean="0">
                <a:latin typeface="HGS創英角ﾎﾟｯﾌﾟ体" panose="040B0A00000000000000" pitchFamily="50" charset="-128"/>
                <a:ea typeface="HGS創英角ﾎﾟｯﾌﾟ体" panose="040B0A00000000000000" pitchFamily="50" charset="-128"/>
              </a:rPr>
              <a:t>住宅用火災警報器の設置場所</a:t>
            </a:r>
            <a:endParaRPr kumimoji="1" lang="ja-JP" altLang="en-US" sz="4400" dirty="0">
              <a:latin typeface="HGS創英角ﾎﾟｯﾌﾟ体" panose="040B0A00000000000000" pitchFamily="50" charset="-128"/>
              <a:ea typeface="HGS創英角ﾎﾟｯﾌﾟ体" panose="040B0A00000000000000" pitchFamily="50" charset="-128"/>
            </a:endParaRPr>
          </a:p>
        </p:txBody>
      </p:sp>
      <p:grpSp>
        <p:nvGrpSpPr>
          <p:cNvPr id="6" name="グループ化 5"/>
          <p:cNvGrpSpPr/>
          <p:nvPr/>
        </p:nvGrpSpPr>
        <p:grpSpPr>
          <a:xfrm>
            <a:off x="2050871" y="1665366"/>
            <a:ext cx="7746274" cy="4231645"/>
            <a:chOff x="1802674" y="1665366"/>
            <a:chExt cx="7746274" cy="4231645"/>
          </a:xfrm>
        </p:grpSpPr>
        <p:pic>
          <p:nvPicPr>
            <p:cNvPr id="2" name="図 1"/>
            <p:cNvPicPr>
              <a:picLocks noChangeAspect="1"/>
            </p:cNvPicPr>
            <p:nvPr/>
          </p:nvPicPr>
          <p:blipFill>
            <a:blip r:embed="rId2"/>
            <a:stretch>
              <a:fillRect/>
            </a:stretch>
          </p:blipFill>
          <p:spPr>
            <a:xfrm>
              <a:off x="2795451" y="1665366"/>
              <a:ext cx="5669279" cy="3862313"/>
            </a:xfrm>
            <a:prstGeom prst="rect">
              <a:avLst/>
            </a:prstGeom>
          </p:spPr>
        </p:pic>
        <p:sp>
          <p:nvSpPr>
            <p:cNvPr id="4" name="テキスト ボックス 3"/>
            <p:cNvSpPr txBox="1"/>
            <p:nvPr/>
          </p:nvSpPr>
          <p:spPr>
            <a:xfrm>
              <a:off x="1802674" y="5527679"/>
              <a:ext cx="7746274" cy="369332"/>
            </a:xfrm>
            <a:prstGeom prst="rect">
              <a:avLst/>
            </a:prstGeom>
            <a:noFill/>
          </p:spPr>
          <p:txBody>
            <a:bodyPr wrap="square" rtlCol="0">
              <a:spAutoFit/>
            </a:bodyPr>
            <a:lstStyle/>
            <a:p>
              <a:pPr algn="ctr"/>
              <a:r>
                <a:rPr kumimoji="1" lang="en-US" altLang="ja-JP" dirty="0" smtClean="0">
                  <a:latin typeface="HGS創英角ﾎﾟｯﾌﾟ体" panose="040B0A00000000000000" pitchFamily="50" charset="-128"/>
                  <a:ea typeface="HGS創英角ﾎﾟｯﾌﾟ体" panose="040B0A00000000000000" pitchFamily="50" charset="-128"/>
                </a:rPr>
                <a:t>※</a:t>
              </a:r>
              <a:r>
                <a:rPr kumimoji="1" lang="ja-JP" altLang="en-US" dirty="0" smtClean="0">
                  <a:latin typeface="HGS創英角ﾎﾟｯﾌﾟ体" panose="040B0A00000000000000" pitchFamily="50" charset="-128"/>
                  <a:ea typeface="HGS創英角ﾎﾟｯﾌﾟ体" panose="040B0A00000000000000" pitchFamily="50" charset="-128"/>
                </a:rPr>
                <a:t>　豊川市は台所にも設置義務があります</a:t>
              </a:r>
              <a:endParaRPr kumimoji="1" lang="ja-JP" altLang="en-US" dirty="0">
                <a:latin typeface="HGS創英角ﾎﾟｯﾌﾟ体" panose="040B0A00000000000000" pitchFamily="50" charset="-128"/>
                <a:ea typeface="HGS創英角ﾎﾟｯﾌﾟ体" panose="040B0A00000000000000" pitchFamily="50" charset="-128"/>
              </a:endParaRPr>
            </a:p>
          </p:txBody>
        </p:sp>
        <p:sp>
          <p:nvSpPr>
            <p:cNvPr id="5" name="テキスト ボックス 4"/>
            <p:cNvSpPr txBox="1"/>
            <p:nvPr/>
          </p:nvSpPr>
          <p:spPr>
            <a:xfrm>
              <a:off x="8216536" y="3674900"/>
              <a:ext cx="613954" cy="369332"/>
            </a:xfrm>
            <a:prstGeom prst="rect">
              <a:avLst/>
            </a:prstGeom>
            <a:noFill/>
          </p:spPr>
          <p:txBody>
            <a:bodyPr wrap="square" rtlCol="0">
              <a:spAutoFit/>
            </a:bodyPr>
            <a:lstStyle/>
            <a:p>
              <a:r>
                <a:rPr kumimoji="1" lang="en-US" altLang="ja-JP" b="1" dirty="0" smtClean="0">
                  <a:latin typeface="HGS創英角ﾎﾟｯﾌﾟ体" panose="040B0A00000000000000" pitchFamily="50" charset="-128"/>
                  <a:ea typeface="HGS創英角ﾎﾟｯﾌﾟ体" panose="040B0A00000000000000" pitchFamily="50" charset="-128"/>
                </a:rPr>
                <a:t>※</a:t>
              </a:r>
              <a:endParaRPr kumimoji="1" lang="ja-JP" altLang="en-US" b="1" dirty="0">
                <a:latin typeface="HGS創英角ﾎﾟｯﾌﾟ体" panose="040B0A00000000000000" pitchFamily="50" charset="-128"/>
                <a:ea typeface="HGS創英角ﾎﾟｯﾌﾟ体" panose="040B0A00000000000000" pitchFamily="50" charset="-128"/>
              </a:endParaRPr>
            </a:p>
          </p:txBody>
        </p:sp>
      </p:grpSp>
      <p:sp>
        <p:nvSpPr>
          <p:cNvPr id="7" name="角丸四角形 6">
            <a:hlinkClick r:id="rId3" action="ppaction://hlinksldjump"/>
          </p:cNvPr>
          <p:cNvSpPr/>
          <p:nvPr/>
        </p:nvSpPr>
        <p:spPr>
          <a:xfrm>
            <a:off x="8593185" y="5486650"/>
            <a:ext cx="2773681" cy="7184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rgbClr val="FFFF00"/>
                </a:solidFill>
                <a:latin typeface="HGP創英角ﾎﾟｯﾌﾟ体" panose="040B0A00000000000000" pitchFamily="50" charset="-128"/>
                <a:ea typeface="HGP創英角ﾎﾟｯﾌﾟ体" panose="040B0A00000000000000" pitchFamily="50" charset="-128"/>
              </a:rPr>
              <a:t>次の問題へ</a:t>
            </a:r>
            <a:endParaRPr kumimoji="1" lang="ja-JP" altLang="en-US" sz="3200" dirty="0">
              <a:solidFill>
                <a:srgbClr val="FFFF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4924700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_rels/theme1.xml.rels><?xml version="1.0" encoding="UTF-8" standalone="no"?><Relationships xmlns="http://schemas.openxmlformats.org/package/2006/relationships"><Relationship Id="rId1" Target="../media/image1.jpeg" Type="http://schemas.openxmlformats.org/officeDocument/2006/relationships/image"/><Relationship Id="rId2" Target="../media/image2.jpeg" Type="http://schemas.openxmlformats.org/officeDocument/2006/relationships/image"/></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631</TotalTime>
  <Words>745</Words>
  <Application>Microsoft Office PowerPoint</Application>
  <PresentationFormat>ワイド画面</PresentationFormat>
  <Paragraphs>99</Paragraphs>
  <Slides>27</Slides>
  <Notes>0</Notes>
  <HiddenSlides>10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27</vt:i4>
      </vt:variant>
    </vt:vector>
  </HeadingPairs>
  <TitlesOfParts>
    <vt:vector size="35" baseType="lpstr">
      <vt:lpstr>HGP創英角ﾎﾟｯﾌﾟ体</vt:lpstr>
      <vt:lpstr>HGS創英角ﾎﾟｯﾌﾟ体</vt:lpstr>
      <vt:lpstr>HG丸ｺﾞｼｯｸM-PRO</vt:lpstr>
      <vt:lpstr>ＭＳ Ｐゴシック</vt:lpstr>
      <vt:lpstr>ＭＳ Ｐ明朝</vt:lpstr>
      <vt:lpstr>Arial</vt:lpstr>
      <vt:lpstr>Garamond</vt:lpstr>
      <vt:lpstr>オーガニック</vt:lpstr>
      <vt:lpstr>PowerPoint プレゼンテーション</vt:lpstr>
      <vt:lpstr>第１問</vt:lpstr>
      <vt:lpstr>解説 （詳しくは総務省消防庁ＨＰをご覧ください。）</vt:lpstr>
      <vt:lpstr>第２問</vt:lpstr>
      <vt:lpstr>解説</vt:lpstr>
      <vt:lpstr>PowerPoint プレゼンテーション</vt:lpstr>
      <vt:lpstr>第３問</vt:lpstr>
      <vt:lpstr>解説</vt:lpstr>
      <vt:lpstr>PowerPoint プレゼンテーション</vt:lpstr>
      <vt:lpstr>第４問</vt:lpstr>
      <vt:lpstr>解説</vt:lpstr>
      <vt:lpstr>PowerPoint プレゼンテーション</vt:lpstr>
      <vt:lpstr>第５問</vt:lpstr>
      <vt:lpstr>解説</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2021-02-23T23:45:08Z</dcterms:created>
  <dc:creator>Windows ユーザー</dc:creator>
  <cp:lastModifiedBy>Windows ユーザー</cp:lastModifiedBy>
  <dcterms:modified xsi:type="dcterms:W3CDTF">2021-03-26T08:46:15Z</dcterms:modified>
  <cp:revision>56</cp:revision>
  <dc:title>テスト用 住宅用火災警報器</dc:title>
</cp:coreProperties>
</file>