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
  </p:notesMasterIdLst>
  <p:sldIdLst>
    <p:sldId id="257" r:id="rId2"/>
    <p:sldId id="258"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厚生労働省ネットワークシステム" initials="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FFFF"/>
    <a:srgbClr val="FFE699"/>
    <a:srgbClr val="FFF2CC"/>
    <a:srgbClr val="FFB265"/>
    <a:srgbClr val="BDD7EE"/>
    <a:srgbClr val="CC6600"/>
    <a:srgbClr val="9DC3E6"/>
    <a:srgbClr val="94C600"/>
    <a:srgbClr val="E7E7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99" autoAdjust="0"/>
    <p:restoredTop sz="95043" autoAdjust="0"/>
  </p:normalViewPr>
  <p:slideViewPr>
    <p:cSldViewPr>
      <p:cViewPr>
        <p:scale>
          <a:sx n="100" d="100"/>
          <a:sy n="100" d="100"/>
        </p:scale>
        <p:origin x="336" y="-1554"/>
      </p:cViewPr>
      <p:guideLst>
        <p:guide orient="horz" pos="3120"/>
        <p:guide pos="2160"/>
      </p:guideLst>
    </p:cSldViewPr>
  </p:slideViewPr>
  <p:notesTextViewPr>
    <p:cViewPr>
      <p:scale>
        <a:sx n="200" d="100"/>
        <a:sy n="2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3"/>
            <a:ext cx="2949787" cy="496967"/>
          </a:xfrm>
          <a:prstGeom prst="rect">
            <a:avLst/>
          </a:prstGeom>
        </p:spPr>
        <p:txBody>
          <a:bodyPr vert="horz" lIns="91416" tIns="45708" rIns="91416" bIns="45708" rtlCol="0"/>
          <a:lstStyle>
            <a:lvl1pPr algn="l">
              <a:defRPr sz="1200"/>
            </a:lvl1pPr>
          </a:lstStyle>
          <a:p>
            <a:endParaRPr kumimoji="1" lang="ja-JP" altLang="en-US"/>
          </a:p>
        </p:txBody>
      </p:sp>
      <p:sp>
        <p:nvSpPr>
          <p:cNvPr id="3" name="日付プレースホルダ 2"/>
          <p:cNvSpPr>
            <a:spLocks noGrp="1"/>
          </p:cNvSpPr>
          <p:nvPr>
            <p:ph type="dt" idx="1"/>
          </p:nvPr>
        </p:nvSpPr>
        <p:spPr>
          <a:xfrm>
            <a:off x="3855838" y="3"/>
            <a:ext cx="2949787" cy="496967"/>
          </a:xfrm>
          <a:prstGeom prst="rect">
            <a:avLst/>
          </a:prstGeom>
        </p:spPr>
        <p:txBody>
          <a:bodyPr vert="horz" lIns="91416" tIns="45708" rIns="91416" bIns="45708" rtlCol="0"/>
          <a:lstStyle>
            <a:lvl1pPr algn="r">
              <a:defRPr sz="1200"/>
            </a:lvl1pPr>
          </a:lstStyle>
          <a:p>
            <a:fld id="{54EB56B2-BF1F-49A8-8C7B-E9559395965F}" type="datetimeFigureOut">
              <a:rPr kumimoji="1" lang="ja-JP" altLang="en-US" smtClean="0"/>
              <a:pPr/>
              <a:t>2017/8/13</a:t>
            </a:fld>
            <a:endParaRPr kumimoji="1" lang="ja-JP" altLang="en-US"/>
          </a:p>
        </p:txBody>
      </p:sp>
      <p:sp>
        <p:nvSpPr>
          <p:cNvPr id="4" name="スライド イメージ プレースホルダ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416" tIns="45708" rIns="91416" bIns="45708" rtlCol="0" anchor="ctr"/>
          <a:lstStyle/>
          <a:p>
            <a:endParaRPr lang="ja-JP" altLang="en-US"/>
          </a:p>
        </p:txBody>
      </p:sp>
      <p:sp>
        <p:nvSpPr>
          <p:cNvPr id="5" name="ノート プレースホルダ 4"/>
          <p:cNvSpPr>
            <a:spLocks noGrp="1"/>
          </p:cNvSpPr>
          <p:nvPr>
            <p:ph type="body" sz="quarter" idx="3"/>
          </p:nvPr>
        </p:nvSpPr>
        <p:spPr>
          <a:xfrm>
            <a:off x="680720" y="4721186"/>
            <a:ext cx="5445760" cy="4472702"/>
          </a:xfrm>
          <a:prstGeom prst="rect">
            <a:avLst/>
          </a:prstGeom>
        </p:spPr>
        <p:txBody>
          <a:bodyPr vert="horz" lIns="91416" tIns="45708" rIns="91416" bIns="4570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40649"/>
            <a:ext cx="2949787" cy="496967"/>
          </a:xfrm>
          <a:prstGeom prst="rect">
            <a:avLst/>
          </a:prstGeom>
        </p:spPr>
        <p:txBody>
          <a:bodyPr vert="horz" lIns="91416" tIns="45708" rIns="91416" bIns="45708"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38" y="9440649"/>
            <a:ext cx="2949787" cy="496967"/>
          </a:xfrm>
          <a:prstGeom prst="rect">
            <a:avLst/>
          </a:prstGeom>
        </p:spPr>
        <p:txBody>
          <a:bodyPr vert="horz" lIns="91416" tIns="45708" rIns="91416" bIns="45708" rtlCol="0" anchor="b"/>
          <a:lstStyle>
            <a:lvl1pPr algn="r">
              <a:defRPr sz="1200"/>
            </a:lvl1pPr>
          </a:lstStyle>
          <a:p>
            <a:fld id="{3AA15B6D-6FB1-440C-A20C-3E419FD87745}" type="slidenum">
              <a:rPr kumimoji="1" lang="ja-JP" altLang="en-US" smtClean="0"/>
              <a:pPr/>
              <a:t>‹#›</a:t>
            </a:fld>
            <a:endParaRPr kumimoji="1" lang="ja-JP" altLang="en-US"/>
          </a:p>
        </p:txBody>
      </p:sp>
    </p:spTree>
    <p:extLst>
      <p:ext uri="{BB962C8B-B14F-4D97-AF65-F5344CB8AC3E}">
        <p14:creationId xmlns:p14="http://schemas.microsoft.com/office/powerpoint/2010/main" val="21219587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3AA15B6D-6FB1-440C-A20C-3E419FD87745}" type="slidenum">
              <a:rPr kumimoji="1" lang="ja-JP" altLang="en-US" smtClean="0"/>
              <a:pPr/>
              <a:t>1</a:t>
            </a:fld>
            <a:endParaRPr kumimoji="1" lang="ja-JP" altLang="en-US"/>
          </a:p>
        </p:txBody>
      </p:sp>
    </p:spTree>
    <p:extLst>
      <p:ext uri="{BB962C8B-B14F-4D97-AF65-F5344CB8AC3E}">
        <p14:creationId xmlns:p14="http://schemas.microsoft.com/office/powerpoint/2010/main" val="1437032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3AA15B6D-6FB1-440C-A20C-3E419FD87745}" type="slidenum">
              <a:rPr kumimoji="1" lang="ja-JP" altLang="en-US" smtClean="0"/>
              <a:pPr/>
              <a:t>2</a:t>
            </a:fld>
            <a:endParaRPr kumimoji="1" lang="ja-JP" altLang="en-US"/>
          </a:p>
        </p:txBody>
      </p:sp>
    </p:spTree>
    <p:extLst>
      <p:ext uri="{BB962C8B-B14F-4D97-AF65-F5344CB8AC3E}">
        <p14:creationId xmlns:p14="http://schemas.microsoft.com/office/powerpoint/2010/main" val="339641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1191"/>
            <a:ext cx="5143500" cy="3448756"/>
          </a:xfrm>
        </p:spPr>
        <p:txBody>
          <a:bodyPr anchor="b"/>
          <a:lstStyle>
            <a:lvl1pPr algn="ctr">
              <a:defRPr sz="3375"/>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D29E211-ED28-467B-B2F0-DFF9C3DED195}" type="datetimeFigureOut">
              <a:rPr kumimoji="1" lang="ja-JP" altLang="en-US" smtClean="0"/>
              <a:pPr/>
              <a:t>2017/8/13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236514E-24B0-4B7F-BDCE-337F932801CC}" type="slidenum">
              <a:rPr kumimoji="1" lang="ja-JP" altLang="en-US" smtClean="0"/>
              <a:pPr/>
              <a:t>‹#›</a:t>
            </a:fld>
            <a:endParaRPr kumimoji="1" lang="ja-JP" altLang="en-US"/>
          </a:p>
        </p:txBody>
      </p:sp>
    </p:spTree>
    <p:extLst>
      <p:ext uri="{BB962C8B-B14F-4D97-AF65-F5344CB8AC3E}">
        <p14:creationId xmlns:p14="http://schemas.microsoft.com/office/powerpoint/2010/main" val="2484529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D29E211-ED28-467B-B2F0-DFF9C3DED195}" type="datetimeFigureOut">
              <a:rPr kumimoji="1" lang="ja-JP" altLang="en-US" smtClean="0"/>
              <a:pPr/>
              <a:t>2017/8/13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236514E-24B0-4B7F-BDCE-337F932801CC}" type="slidenum">
              <a:rPr kumimoji="1" lang="ja-JP" altLang="en-US" smtClean="0"/>
              <a:pPr/>
              <a:t>‹#›</a:t>
            </a:fld>
            <a:endParaRPr kumimoji="1" lang="ja-JP" altLang="en-US"/>
          </a:p>
        </p:txBody>
      </p:sp>
    </p:spTree>
    <p:extLst>
      <p:ext uri="{BB962C8B-B14F-4D97-AF65-F5344CB8AC3E}">
        <p14:creationId xmlns:p14="http://schemas.microsoft.com/office/powerpoint/2010/main" val="3941791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6" y="527403"/>
            <a:ext cx="1478756" cy="8394877"/>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71487" y="527403"/>
            <a:ext cx="4350544" cy="8394877"/>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D29E211-ED28-467B-B2F0-DFF9C3DED195}" type="datetimeFigureOut">
              <a:rPr kumimoji="1" lang="ja-JP" altLang="en-US" smtClean="0"/>
              <a:pPr/>
              <a:t>2017/8/13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236514E-24B0-4B7F-BDCE-337F932801CC}" type="slidenum">
              <a:rPr kumimoji="1" lang="ja-JP" altLang="en-US" smtClean="0"/>
              <a:pPr/>
              <a:t>‹#›</a:t>
            </a:fld>
            <a:endParaRPr kumimoji="1" lang="ja-JP" altLang="en-US"/>
          </a:p>
        </p:txBody>
      </p:sp>
    </p:spTree>
    <p:extLst>
      <p:ext uri="{BB962C8B-B14F-4D97-AF65-F5344CB8AC3E}">
        <p14:creationId xmlns:p14="http://schemas.microsoft.com/office/powerpoint/2010/main" val="416573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D29E211-ED28-467B-B2F0-DFF9C3DED195}" type="datetimeFigureOut">
              <a:rPr kumimoji="1" lang="ja-JP" altLang="en-US" smtClean="0"/>
              <a:pPr/>
              <a:t>2017/8/13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236514E-24B0-4B7F-BDCE-337F932801CC}" type="slidenum">
              <a:rPr kumimoji="1" lang="ja-JP" altLang="en-US" smtClean="0"/>
              <a:pPr/>
              <a:t>‹#›</a:t>
            </a:fld>
            <a:endParaRPr kumimoji="1" lang="ja-JP" altLang="en-US"/>
          </a:p>
        </p:txBody>
      </p:sp>
    </p:spTree>
    <p:extLst>
      <p:ext uri="{BB962C8B-B14F-4D97-AF65-F5344CB8AC3E}">
        <p14:creationId xmlns:p14="http://schemas.microsoft.com/office/powerpoint/2010/main" val="976872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6" y="2469622"/>
            <a:ext cx="5915025" cy="4120620"/>
          </a:xfrm>
        </p:spPr>
        <p:txBody>
          <a:bodyPr anchor="b"/>
          <a:lstStyle>
            <a:lvl1pPr>
              <a:defRPr sz="3375"/>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D29E211-ED28-467B-B2F0-DFF9C3DED195}" type="datetimeFigureOut">
              <a:rPr kumimoji="1" lang="ja-JP" altLang="en-US" smtClean="0"/>
              <a:pPr/>
              <a:t>2017/8/13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236514E-24B0-4B7F-BDCE-337F932801CC}" type="slidenum">
              <a:rPr kumimoji="1" lang="ja-JP" altLang="en-US" smtClean="0"/>
              <a:pPr/>
              <a:t>‹#›</a:t>
            </a:fld>
            <a:endParaRPr kumimoji="1" lang="ja-JP" altLang="en-US"/>
          </a:p>
        </p:txBody>
      </p:sp>
    </p:spTree>
    <p:extLst>
      <p:ext uri="{BB962C8B-B14F-4D97-AF65-F5344CB8AC3E}">
        <p14:creationId xmlns:p14="http://schemas.microsoft.com/office/powerpoint/2010/main" val="4200238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71488" y="2637014"/>
            <a:ext cx="2914650" cy="628526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71863" y="2637014"/>
            <a:ext cx="2914650" cy="628526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D29E211-ED28-467B-B2F0-DFF9C3DED195}" type="datetimeFigureOut">
              <a:rPr kumimoji="1" lang="ja-JP" altLang="en-US" smtClean="0"/>
              <a:pPr/>
              <a:t>2017/8/13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236514E-24B0-4B7F-BDCE-337F932801CC}" type="slidenum">
              <a:rPr kumimoji="1" lang="ja-JP" altLang="en-US" smtClean="0"/>
              <a:pPr/>
              <a:t>‹#›</a:t>
            </a:fld>
            <a:endParaRPr kumimoji="1" lang="ja-JP" altLang="en-US"/>
          </a:p>
        </p:txBody>
      </p:sp>
    </p:spTree>
    <p:extLst>
      <p:ext uri="{BB962C8B-B14F-4D97-AF65-F5344CB8AC3E}">
        <p14:creationId xmlns:p14="http://schemas.microsoft.com/office/powerpoint/2010/main" val="3339738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527404"/>
            <a:ext cx="5915025" cy="1914702"/>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72381" y="3618442"/>
            <a:ext cx="2901255" cy="53221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71863" y="3618442"/>
            <a:ext cx="2915543" cy="53221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D29E211-ED28-467B-B2F0-DFF9C3DED195}" type="datetimeFigureOut">
              <a:rPr kumimoji="1" lang="ja-JP" altLang="en-US" smtClean="0"/>
              <a:pPr/>
              <a:t>2017/8/13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236514E-24B0-4B7F-BDCE-337F932801CC}" type="slidenum">
              <a:rPr kumimoji="1" lang="ja-JP" altLang="en-US" smtClean="0"/>
              <a:pPr/>
              <a:t>‹#›</a:t>
            </a:fld>
            <a:endParaRPr kumimoji="1" lang="ja-JP" altLang="en-US"/>
          </a:p>
        </p:txBody>
      </p:sp>
    </p:spTree>
    <p:extLst>
      <p:ext uri="{BB962C8B-B14F-4D97-AF65-F5344CB8AC3E}">
        <p14:creationId xmlns:p14="http://schemas.microsoft.com/office/powerpoint/2010/main" val="161652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D29E211-ED28-467B-B2F0-DFF9C3DED195}" type="datetimeFigureOut">
              <a:rPr kumimoji="1" lang="ja-JP" altLang="en-US" smtClean="0"/>
              <a:pPr/>
              <a:t>2017/8/13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236514E-24B0-4B7F-BDCE-337F932801CC}" type="slidenum">
              <a:rPr kumimoji="1" lang="ja-JP" altLang="en-US" smtClean="0"/>
              <a:pPr/>
              <a:t>‹#›</a:t>
            </a:fld>
            <a:endParaRPr kumimoji="1" lang="ja-JP" altLang="en-US"/>
          </a:p>
        </p:txBody>
      </p:sp>
    </p:spTree>
    <p:extLst>
      <p:ext uri="{BB962C8B-B14F-4D97-AF65-F5344CB8AC3E}">
        <p14:creationId xmlns:p14="http://schemas.microsoft.com/office/powerpoint/2010/main" val="988343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D29E211-ED28-467B-B2F0-DFF9C3DED195}" type="datetimeFigureOut">
              <a:rPr kumimoji="1" lang="ja-JP" altLang="en-US" smtClean="0"/>
              <a:pPr/>
              <a:t>2017/8/13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236514E-24B0-4B7F-BDCE-337F932801CC}" type="slidenum">
              <a:rPr kumimoji="1" lang="ja-JP" altLang="en-US" smtClean="0"/>
              <a:pPr/>
              <a:t>‹#›</a:t>
            </a:fld>
            <a:endParaRPr kumimoji="1" lang="ja-JP" altLang="en-US"/>
          </a:p>
        </p:txBody>
      </p:sp>
    </p:spTree>
    <p:extLst>
      <p:ext uri="{BB962C8B-B14F-4D97-AF65-F5344CB8AC3E}">
        <p14:creationId xmlns:p14="http://schemas.microsoft.com/office/powerpoint/2010/main" val="1607976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D29E211-ED28-467B-B2F0-DFF9C3DED195}" type="datetimeFigureOut">
              <a:rPr kumimoji="1" lang="ja-JP" altLang="en-US" smtClean="0"/>
              <a:pPr/>
              <a:t>2017/8/13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236514E-24B0-4B7F-BDCE-337F932801CC}" type="slidenum">
              <a:rPr kumimoji="1" lang="ja-JP" altLang="en-US" smtClean="0"/>
              <a:pPr/>
              <a:t>‹#›</a:t>
            </a:fld>
            <a:endParaRPr kumimoji="1" lang="ja-JP" altLang="en-US"/>
          </a:p>
        </p:txBody>
      </p:sp>
    </p:spTree>
    <p:extLst>
      <p:ext uri="{BB962C8B-B14F-4D97-AF65-F5344CB8AC3E}">
        <p14:creationId xmlns:p14="http://schemas.microsoft.com/office/powerpoint/2010/main" val="3606004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D29E211-ED28-467B-B2F0-DFF9C3DED195}" type="datetimeFigureOut">
              <a:rPr kumimoji="1" lang="ja-JP" altLang="en-US" smtClean="0"/>
              <a:pPr/>
              <a:t>2017/8/13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236514E-24B0-4B7F-BDCE-337F932801CC}" type="slidenum">
              <a:rPr kumimoji="1" lang="ja-JP" altLang="en-US" smtClean="0"/>
              <a:pPr/>
              <a:t>‹#›</a:t>
            </a:fld>
            <a:endParaRPr kumimoji="1" lang="ja-JP" altLang="en-US"/>
          </a:p>
        </p:txBody>
      </p:sp>
    </p:spTree>
    <p:extLst>
      <p:ext uri="{BB962C8B-B14F-4D97-AF65-F5344CB8AC3E}">
        <p14:creationId xmlns:p14="http://schemas.microsoft.com/office/powerpoint/2010/main" val="287807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1D29E211-ED28-467B-B2F0-DFF9C3DED195}" type="datetimeFigureOut">
              <a:rPr kumimoji="1" lang="ja-JP" altLang="en-US" smtClean="0"/>
              <a:pPr/>
              <a:t>2017/8/13</a:t>
            </a:fld>
            <a:endParaRPr kumimoji="1" lang="ja-JP" altLang="en-US"/>
          </a:p>
        </p:txBody>
      </p:sp>
      <p:sp>
        <p:nvSpPr>
          <p:cNvPr id="5" name="フッター プレースホルダー 4"/>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2236514E-24B0-4B7F-BDCE-337F932801CC}" type="slidenum">
              <a:rPr kumimoji="1" lang="ja-JP" altLang="en-US" smtClean="0"/>
              <a:pPr/>
              <a:t>‹#›</a:t>
            </a:fld>
            <a:endParaRPr kumimoji="1" lang="ja-JP" altLang="en-US"/>
          </a:p>
        </p:txBody>
      </p:sp>
    </p:spTree>
    <p:extLst>
      <p:ext uri="{BB962C8B-B14F-4D97-AF65-F5344CB8AC3E}">
        <p14:creationId xmlns:p14="http://schemas.microsoft.com/office/powerpoint/2010/main" val="9005645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7" Type="http://schemas.openxmlformats.org/officeDocument/2006/relationships/image" Target="../media/image5.gi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gi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円/楕円 45"/>
          <p:cNvSpPr/>
          <p:nvPr/>
        </p:nvSpPr>
        <p:spPr>
          <a:xfrm rot="21132815">
            <a:off x="410793" y="7064097"/>
            <a:ext cx="1492732" cy="500967"/>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13"/>
          <p:cNvSpPr/>
          <p:nvPr/>
        </p:nvSpPr>
        <p:spPr>
          <a:xfrm rot="523315">
            <a:off x="364327" y="8996040"/>
            <a:ext cx="1465218" cy="529449"/>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174483" y="3688507"/>
            <a:ext cx="6481649" cy="6017021"/>
          </a:xfrm>
          <a:prstGeom prst="roundRect">
            <a:avLst>
              <a:gd name="adj" fmla="val 1694"/>
            </a:avLst>
          </a:prstGeom>
          <a:no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138944" y="1208584"/>
            <a:ext cx="6552728" cy="2431435"/>
          </a:xfrm>
          <a:prstGeom prst="rect">
            <a:avLst/>
          </a:prstGeom>
          <a:noFill/>
        </p:spPr>
        <p:txBody>
          <a:bodyPr wrap="square" rtlCol="0">
            <a:spAutoFit/>
          </a:bodyPr>
          <a:lstStyle/>
          <a:p>
            <a:pPr>
              <a:spcAft>
                <a:spcPts val="600"/>
              </a:spcAft>
            </a:pPr>
            <a:r>
              <a:rPr kumimoji="1" lang="ja-JP" altLang="en-US"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平成</a:t>
            </a:r>
            <a:r>
              <a:rPr lang="en-US" altLang="ja-JP"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29</a:t>
            </a:r>
            <a:r>
              <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年</a:t>
            </a:r>
            <a:r>
              <a:rPr lang="en-US" altLang="ja-JP"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4</a:t>
            </a:r>
            <a:r>
              <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月から、介護予防・日常生活支援総合事業（以下「新しい総合事業」といいます。）が</a:t>
            </a:r>
            <a:r>
              <a:rPr lang="ja-JP" altLang="en-US"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始まりました。</a:t>
            </a:r>
            <a:endParaRPr lang="en-US" altLang="ja-JP"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spcAft>
                <a:spcPts val="600"/>
              </a:spcAft>
            </a:pPr>
            <a:r>
              <a:rPr lang="ja-JP" altLang="en-US" sz="1100" dirty="0" smtClean="0">
                <a:latin typeface="HG丸ｺﾞｼｯｸM-PRO" panose="020F0600000000000000" pitchFamily="50" charset="-128"/>
                <a:ea typeface="HG丸ｺﾞｼｯｸM-PRO" panose="020F0600000000000000" pitchFamily="50" charset="-128"/>
                <a:cs typeface="メイリオ" pitchFamily="50" charset="-128"/>
              </a:rPr>
              <a:t>　</a:t>
            </a:r>
            <a:r>
              <a:rPr lang="ja-JP" altLang="en-US" sz="1100" dirty="0">
                <a:latin typeface="HG丸ｺﾞｼｯｸM-PRO" panose="020F0600000000000000" pitchFamily="50" charset="-128"/>
                <a:ea typeface="HG丸ｺﾞｼｯｸM-PRO" panose="020F0600000000000000" pitchFamily="50" charset="-128"/>
                <a:cs typeface="メイリオ" pitchFamily="50" charset="-128"/>
              </a:rPr>
              <a:t>これまで、</a:t>
            </a:r>
            <a:r>
              <a:rPr lang="ja-JP" altLang="en-US" sz="1100" dirty="0" smtClean="0">
                <a:latin typeface="HG丸ｺﾞｼｯｸM-PRO" panose="020F0600000000000000" pitchFamily="50" charset="-128"/>
                <a:ea typeface="HG丸ｺﾞｼｯｸM-PRO" panose="020F0600000000000000" pitchFamily="50" charset="-128"/>
                <a:cs typeface="メイリオ" pitchFamily="50" charset="-128"/>
              </a:rPr>
              <a:t>要支援の</a:t>
            </a:r>
            <a:r>
              <a:rPr lang="ja-JP" altLang="en-US" sz="1100" dirty="0">
                <a:latin typeface="HG丸ｺﾞｼｯｸM-PRO" panose="020F0600000000000000" pitchFamily="50" charset="-128"/>
                <a:ea typeface="HG丸ｺﾞｼｯｸM-PRO" panose="020F0600000000000000" pitchFamily="50" charset="-128"/>
                <a:cs typeface="メイリオ" pitchFamily="50" charset="-128"/>
              </a:rPr>
              <a:t>方の訪問</a:t>
            </a:r>
            <a:r>
              <a:rPr lang="ja-JP" altLang="en-US" sz="1100" dirty="0" smtClean="0">
                <a:latin typeface="HG丸ｺﾞｼｯｸM-PRO" panose="020F0600000000000000" pitchFamily="50" charset="-128"/>
                <a:ea typeface="HG丸ｺﾞｼｯｸM-PRO" panose="020F0600000000000000" pitchFamily="50" charset="-128"/>
                <a:cs typeface="メイリオ" pitchFamily="50" charset="-128"/>
              </a:rPr>
              <a:t>介護（ホームヘルプ）や</a:t>
            </a:r>
            <a:r>
              <a:rPr lang="ja-JP" altLang="en-US" sz="1100" dirty="0">
                <a:latin typeface="HG丸ｺﾞｼｯｸM-PRO" panose="020F0600000000000000" pitchFamily="50" charset="-128"/>
                <a:ea typeface="HG丸ｺﾞｼｯｸM-PRO" panose="020F0600000000000000" pitchFamily="50" charset="-128"/>
                <a:cs typeface="メイリオ" pitchFamily="50" charset="-128"/>
              </a:rPr>
              <a:t>通所</a:t>
            </a:r>
            <a:r>
              <a:rPr lang="ja-JP" altLang="en-US" sz="1100" dirty="0" smtClean="0">
                <a:latin typeface="HG丸ｺﾞｼｯｸM-PRO" panose="020F0600000000000000" pitchFamily="50" charset="-128"/>
                <a:ea typeface="HG丸ｺﾞｼｯｸM-PRO" panose="020F0600000000000000" pitchFamily="50" charset="-128"/>
                <a:cs typeface="メイリオ" pitchFamily="50" charset="-128"/>
              </a:rPr>
              <a:t>介護（デイサービス）の</a:t>
            </a:r>
            <a:r>
              <a:rPr lang="ja-JP" altLang="en-US" sz="1100" dirty="0">
                <a:latin typeface="HG丸ｺﾞｼｯｸM-PRO" panose="020F0600000000000000" pitchFamily="50" charset="-128"/>
                <a:ea typeface="HG丸ｺﾞｼｯｸM-PRO" panose="020F0600000000000000" pitchFamily="50" charset="-128"/>
                <a:cs typeface="メイリオ" pitchFamily="50" charset="-128"/>
              </a:rPr>
              <a:t>サービスは、全国一律の基準により提供してきましたが、新しい総合事業では、多様な生活支援のニーズに地域全体で応えていくため、これ</a:t>
            </a:r>
            <a:r>
              <a:rPr lang="ja-JP" altLang="en-US" sz="1100" dirty="0" smtClean="0">
                <a:latin typeface="HG丸ｺﾞｼｯｸM-PRO" panose="020F0600000000000000" pitchFamily="50" charset="-128"/>
                <a:ea typeface="HG丸ｺﾞｼｯｸM-PRO" panose="020F0600000000000000" pitchFamily="50" charset="-128"/>
                <a:cs typeface="メイリオ" pitchFamily="50" charset="-128"/>
              </a:rPr>
              <a:t>までと</a:t>
            </a:r>
            <a:r>
              <a:rPr lang="ja-JP" altLang="en-US" sz="1100" dirty="0">
                <a:latin typeface="HG丸ｺﾞｼｯｸM-PRO" panose="020F0600000000000000" pitchFamily="50" charset="-128"/>
                <a:ea typeface="HG丸ｺﾞｼｯｸM-PRO" panose="020F0600000000000000" pitchFamily="50" charset="-128"/>
                <a:cs typeface="メイリオ" pitchFamily="50" charset="-128"/>
              </a:rPr>
              <a:t>同様のサービスに加え、多様な担い手による新しいサービスを提供します。</a:t>
            </a:r>
          </a:p>
          <a:p>
            <a:pPr>
              <a:spcAft>
                <a:spcPts val="600"/>
              </a:spcAft>
            </a:pPr>
            <a:r>
              <a:rPr lang="ja-JP" altLang="en-US" sz="1100" dirty="0">
                <a:latin typeface="HG丸ｺﾞｼｯｸM-PRO" panose="020F0600000000000000" pitchFamily="50" charset="-128"/>
                <a:ea typeface="HG丸ｺﾞｼｯｸM-PRO" panose="020F0600000000000000" pitchFamily="50" charset="-128"/>
                <a:cs typeface="メイリオ" pitchFamily="50" charset="-128"/>
              </a:rPr>
              <a:t>　また、</a:t>
            </a:r>
            <a:r>
              <a:rPr lang="ja-JP" altLang="en-US" sz="1100" dirty="0" smtClean="0">
                <a:latin typeface="HG丸ｺﾞｼｯｸM-PRO" panose="020F0600000000000000" pitchFamily="50" charset="-128"/>
                <a:ea typeface="HG丸ｺﾞｼｯｸM-PRO" panose="020F0600000000000000" pitchFamily="50" charset="-128"/>
                <a:cs typeface="メイリオ" pitchFamily="50" charset="-128"/>
              </a:rPr>
              <a:t>要支援者に</a:t>
            </a:r>
            <a:r>
              <a:rPr lang="ja-JP" altLang="en-US" sz="1100" dirty="0">
                <a:latin typeface="HG丸ｺﾞｼｯｸM-PRO" panose="020F0600000000000000" pitchFamily="50" charset="-128"/>
                <a:ea typeface="HG丸ｺﾞｼｯｸM-PRO" panose="020F0600000000000000" pitchFamily="50" charset="-128"/>
                <a:cs typeface="メイリオ" pitchFamily="50" charset="-128"/>
              </a:rPr>
              <a:t>なるおそれのある方等が利用していた従来の介護予防事業の内容もあわせて見直し、より効果的に事業を行っていきます</a:t>
            </a:r>
            <a:r>
              <a:rPr lang="ja-JP" altLang="en-US" sz="1100" dirty="0" smtClean="0">
                <a:latin typeface="HG丸ｺﾞｼｯｸM-PRO" panose="020F0600000000000000" pitchFamily="50" charset="-128"/>
                <a:ea typeface="HG丸ｺﾞｼｯｸM-PRO" panose="020F0600000000000000" pitchFamily="50" charset="-128"/>
                <a:cs typeface="メイリオ" pitchFamily="50" charset="-128"/>
              </a:rPr>
              <a:t>。</a:t>
            </a:r>
            <a:endParaRPr lang="en-US" altLang="ja-JP" sz="1100" dirty="0" smtClean="0">
              <a:latin typeface="HG丸ｺﾞｼｯｸM-PRO" panose="020F0600000000000000" pitchFamily="50" charset="-128"/>
              <a:ea typeface="HG丸ｺﾞｼｯｸM-PRO" panose="020F0600000000000000" pitchFamily="50" charset="-128"/>
              <a:cs typeface="メイリオ" pitchFamily="50" charset="-128"/>
            </a:endParaRPr>
          </a:p>
          <a:p>
            <a:pPr>
              <a:spcAft>
                <a:spcPts val="600"/>
              </a:spcAft>
            </a:pPr>
            <a:r>
              <a:rPr lang="ja-JP" altLang="en-US" sz="1100" dirty="0">
                <a:latin typeface="HG丸ｺﾞｼｯｸM-PRO" panose="020F0600000000000000" pitchFamily="50" charset="-128"/>
                <a:ea typeface="HG丸ｺﾞｼｯｸM-PRO" panose="020F0600000000000000" pitchFamily="50" charset="-128"/>
                <a:cs typeface="メイリオ" pitchFamily="50" charset="-128"/>
              </a:rPr>
              <a:t>　新しい総合事業では、</a:t>
            </a:r>
            <a:r>
              <a:rPr lang="ja-JP" altLang="en-US" sz="1100" dirty="0" smtClean="0">
                <a:latin typeface="HG丸ｺﾞｼｯｸM-PRO" panose="020F0600000000000000" pitchFamily="50" charset="-128"/>
                <a:ea typeface="HG丸ｺﾞｼｯｸM-PRO" panose="020F0600000000000000" pitchFamily="50" charset="-128"/>
                <a:cs typeface="メイリオ" pitchFamily="50" charset="-128"/>
              </a:rPr>
              <a:t>要支援の</a:t>
            </a:r>
            <a:r>
              <a:rPr lang="ja-JP" altLang="en-US" sz="1100" dirty="0">
                <a:latin typeface="HG丸ｺﾞｼｯｸM-PRO" panose="020F0600000000000000" pitchFamily="50" charset="-128"/>
                <a:ea typeface="HG丸ｺﾞｼｯｸM-PRO" panose="020F0600000000000000" pitchFamily="50" charset="-128"/>
                <a:cs typeface="メイリオ" pitchFamily="50" charset="-128"/>
              </a:rPr>
              <a:t>方や要支援者になるおそれのある方が利用できる「介護予防・生活支援サービス事業」と、６５歳以上のすべての方が利用できる「一般介護予防事業」があり、皆さまの介護予防と日常生活の自立に向けた支援を行います</a:t>
            </a:r>
            <a:r>
              <a:rPr lang="ja-JP" altLang="en-US" sz="1100" dirty="0" smtClean="0">
                <a:latin typeface="HG丸ｺﾞｼｯｸM-PRO" panose="020F0600000000000000" pitchFamily="50" charset="-128"/>
                <a:ea typeface="HG丸ｺﾞｼｯｸM-PRO" panose="020F0600000000000000" pitchFamily="50" charset="-128"/>
                <a:cs typeface="メイリオ" pitchFamily="50" charset="-128"/>
              </a:rPr>
              <a:t>。</a:t>
            </a:r>
            <a:endParaRPr lang="en-US" altLang="ja-JP" sz="1100" dirty="0" smtClean="0">
              <a:latin typeface="HG丸ｺﾞｼｯｸM-PRO" panose="020F0600000000000000" pitchFamily="50" charset="-128"/>
              <a:ea typeface="HG丸ｺﾞｼｯｸM-PRO" panose="020F0600000000000000" pitchFamily="50" charset="-128"/>
              <a:cs typeface="メイリオ" pitchFamily="50" charset="-128"/>
            </a:endParaRPr>
          </a:p>
          <a:p>
            <a:pPr>
              <a:spcAft>
                <a:spcPts val="600"/>
              </a:spcAft>
            </a:pPr>
            <a:r>
              <a:rPr lang="ja-JP" altLang="en-US" sz="1100" dirty="0">
                <a:latin typeface="HG丸ｺﾞｼｯｸM-PRO" panose="020F0600000000000000" pitchFamily="50" charset="-128"/>
                <a:ea typeface="HG丸ｺﾞｼｯｸM-PRO" panose="020F0600000000000000" pitchFamily="50" charset="-128"/>
                <a:cs typeface="メイリオ" pitchFamily="50" charset="-128"/>
              </a:rPr>
              <a:t>　</a:t>
            </a:r>
            <a:r>
              <a:rPr lang="ja-JP" altLang="en-US" sz="1100" dirty="0" smtClean="0">
                <a:latin typeface="HG丸ｺﾞｼｯｸM-PRO" panose="020F0600000000000000" pitchFamily="50" charset="-128"/>
                <a:ea typeface="HG丸ｺﾞｼｯｸM-PRO" panose="020F0600000000000000" pitchFamily="50" charset="-128"/>
                <a:cs typeface="メイリオ" pitchFamily="50" charset="-128"/>
              </a:rPr>
              <a:t>なお、「要介護１～５」の認定を受けている方のサービスの変更はありません。</a:t>
            </a:r>
            <a:endParaRPr lang="en-US" altLang="ja-JP" sz="1100" dirty="0" smtClean="0">
              <a:latin typeface="HG丸ｺﾞｼｯｸM-PRO" panose="020F0600000000000000" pitchFamily="50" charset="-128"/>
              <a:ea typeface="HG丸ｺﾞｼｯｸM-PRO" panose="020F0600000000000000" pitchFamily="50" charset="-128"/>
              <a:cs typeface="メイリオ" pitchFamily="50" charset="-128"/>
            </a:endParaRPr>
          </a:p>
        </p:txBody>
      </p:sp>
      <p:sp>
        <p:nvSpPr>
          <p:cNvPr id="12" name="テキスト ボックス 11"/>
          <p:cNvSpPr txBox="1"/>
          <p:nvPr/>
        </p:nvSpPr>
        <p:spPr>
          <a:xfrm>
            <a:off x="210023" y="4304928"/>
            <a:ext cx="6361427" cy="430887"/>
          </a:xfrm>
          <a:prstGeom prst="rect">
            <a:avLst/>
          </a:prstGeom>
          <a:noFill/>
        </p:spPr>
        <p:txBody>
          <a:bodyPr wrap="square" rtlCol="0">
            <a:spAutoFit/>
          </a:bodyPr>
          <a:lstStyle/>
          <a:p>
            <a:pPr>
              <a:spcAft>
                <a:spcPts val="600"/>
              </a:spcAft>
            </a:pPr>
            <a:r>
              <a:rPr kumimoji="1" lang="ja-JP" altLang="en-US"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要支援１</a:t>
            </a:r>
            <a:r>
              <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２</a:t>
            </a:r>
            <a:r>
              <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の方と基本チェックリスト（日常生活や心身の状態を確認</a:t>
            </a:r>
            <a:r>
              <a:rPr lang="ja-JP" altLang="en-US"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する全国一律の簡易な質問）</a:t>
            </a:r>
            <a:r>
              <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で事業の</a:t>
            </a:r>
            <a:r>
              <a:rPr lang="ja-JP" altLang="en-US"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対象者（要支援に相当する状態）と</a:t>
            </a:r>
            <a:r>
              <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判定された方が利用できます。</a:t>
            </a:r>
            <a:endParaRPr lang="en-US" altLang="ja-JP" sz="1100" dirty="0" smtClean="0">
              <a:latin typeface="HG丸ｺﾞｼｯｸM-PRO" panose="020F0600000000000000" pitchFamily="50" charset="-128"/>
              <a:ea typeface="HG丸ｺﾞｼｯｸM-PRO" panose="020F0600000000000000" pitchFamily="50" charset="-128"/>
              <a:cs typeface="メイリオ" pitchFamily="50" charset="-128"/>
            </a:endParaRPr>
          </a:p>
        </p:txBody>
      </p:sp>
      <p:sp>
        <p:nvSpPr>
          <p:cNvPr id="4" name="角丸四角形 3"/>
          <p:cNvSpPr/>
          <p:nvPr/>
        </p:nvSpPr>
        <p:spPr>
          <a:xfrm>
            <a:off x="450618" y="5521835"/>
            <a:ext cx="1368152" cy="576064"/>
          </a:xfrm>
          <a:prstGeom prst="roundRect">
            <a:avLst/>
          </a:prstGeom>
          <a:solidFill>
            <a:schemeClr val="accent6">
              <a:lumMod val="5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6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訪問介護</a:t>
            </a:r>
            <a:endParaRPr kumimoji="1" lang="en-US" altLang="ja-JP" sz="16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gn="ctr"/>
            <a:r>
              <a:rPr kumimoji="1" lang="ja-JP" altLang="en-US" sz="12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（ホームヘルプ）</a:t>
            </a:r>
            <a:endParaRPr kumimoji="1" lang="ja-JP" altLang="en-US" sz="1200" b="1"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16" name="テキスト ボックス 15"/>
          <p:cNvSpPr txBox="1"/>
          <p:nvPr/>
        </p:nvSpPr>
        <p:spPr>
          <a:xfrm>
            <a:off x="309244" y="4950041"/>
            <a:ext cx="1650900" cy="488201"/>
          </a:xfrm>
          <a:prstGeom prst="rect">
            <a:avLst/>
          </a:prstGeom>
          <a:noFill/>
          <a:ln w="6350">
            <a:noFill/>
          </a:ln>
        </p:spPr>
        <p:txBody>
          <a:bodyPr wrap="square" lIns="36000" tIns="36000" rIns="36000" bIns="36000" rtlCol="0">
            <a:spAutoFit/>
          </a:bodyPr>
          <a:lstStyle/>
          <a:p>
            <a:pPr algn="ctr">
              <a:spcAft>
                <a:spcPts val="600"/>
              </a:spcAft>
            </a:pPr>
            <a:r>
              <a:rPr kumimoji="1" lang="ja-JP" altLang="en-US" sz="11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予防給付</a:t>
            </a:r>
            <a:endParaRPr kumimoji="1" lang="en-US" altLang="ja-JP" sz="11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gn="ctr">
              <a:spcAft>
                <a:spcPts val="600"/>
              </a:spcAft>
            </a:pPr>
            <a:r>
              <a:rPr lang="ja-JP" altLang="en-US" sz="1100" b="1" dirty="0" smtClean="0">
                <a:latin typeface="HG丸ｺﾞｼｯｸM-PRO" panose="020F0600000000000000" pitchFamily="50" charset="-128"/>
                <a:ea typeface="HG丸ｺﾞｼｯｸM-PRO" panose="020F0600000000000000" pitchFamily="50" charset="-128"/>
                <a:cs typeface="メイリオ" pitchFamily="50" charset="-128"/>
              </a:rPr>
              <a:t>（全国一律のサービス）</a:t>
            </a:r>
            <a:endParaRPr lang="en-US" altLang="ja-JP" sz="1100" b="1" dirty="0" smtClean="0">
              <a:latin typeface="HG丸ｺﾞｼｯｸM-PRO" panose="020F0600000000000000" pitchFamily="50" charset="-128"/>
              <a:ea typeface="HG丸ｺﾞｼｯｸM-PRO" panose="020F0600000000000000" pitchFamily="50" charset="-128"/>
              <a:cs typeface="メイリオ" pitchFamily="50" charset="-128"/>
            </a:endParaRPr>
          </a:p>
        </p:txBody>
      </p:sp>
      <p:sp>
        <p:nvSpPr>
          <p:cNvPr id="17" name="角丸四角形 16"/>
          <p:cNvSpPr/>
          <p:nvPr/>
        </p:nvSpPr>
        <p:spPr>
          <a:xfrm>
            <a:off x="453446" y="7807889"/>
            <a:ext cx="1368152" cy="576064"/>
          </a:xfrm>
          <a:prstGeom prst="roundRect">
            <a:avLst/>
          </a:prstGeom>
          <a:solidFill>
            <a:schemeClr val="accent1">
              <a:lumMod val="5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1600" b="1" dirty="0">
                <a:latin typeface="HG丸ｺﾞｼｯｸM-PRO" panose="020F0600000000000000" pitchFamily="50" charset="-128"/>
                <a:ea typeface="HG丸ｺﾞｼｯｸM-PRO" panose="020F0600000000000000" pitchFamily="50" charset="-128"/>
                <a:cs typeface="メイリオ" panose="020B0604030504040204" pitchFamily="50" charset="-128"/>
              </a:rPr>
              <a:t>通所</a:t>
            </a:r>
            <a:r>
              <a:rPr kumimoji="1" lang="ja-JP" altLang="en-US" sz="16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介護</a:t>
            </a:r>
            <a:endParaRPr kumimoji="1" lang="en-US" altLang="ja-JP" sz="16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gn="ctr"/>
            <a:r>
              <a:rPr kumimoji="1" lang="ja-JP" altLang="en-US" sz="12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（デイサービス）</a:t>
            </a:r>
            <a:endParaRPr kumimoji="1" lang="ja-JP" altLang="en-US" sz="1200" b="1"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18" name="角丸四角形 17"/>
          <p:cNvSpPr/>
          <p:nvPr/>
        </p:nvSpPr>
        <p:spPr>
          <a:xfrm>
            <a:off x="2345060" y="5519976"/>
            <a:ext cx="4140000" cy="540000"/>
          </a:xfrm>
          <a:prstGeom prst="roundRect">
            <a:avLst/>
          </a:prstGeom>
          <a:solidFill>
            <a:schemeClr val="accent6">
              <a:lumMod val="20000"/>
              <a:lumOff val="80000"/>
            </a:schemeClr>
          </a:solidFill>
          <a:ln w="63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en-US" altLang="ja-JP"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介護予防訪問サービス</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（現行相当のサービス）</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既存の訪問介護事業所による身体介護や生活援助</a:t>
            </a:r>
            <a:endParaRPr kumimoji="1" lang="ja-JP" altLang="en-US" sz="10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19" name="角丸四角形 18"/>
          <p:cNvSpPr/>
          <p:nvPr/>
        </p:nvSpPr>
        <p:spPr>
          <a:xfrm>
            <a:off x="2345060" y="6052085"/>
            <a:ext cx="4140000" cy="540000"/>
          </a:xfrm>
          <a:prstGeom prst="roundRect">
            <a:avLst/>
          </a:prstGeom>
          <a:solidFill>
            <a:schemeClr val="accent6">
              <a:lumMod val="20000"/>
              <a:lumOff val="80000"/>
            </a:schemeClr>
          </a:solidFill>
          <a:ln w="63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en-US" altLang="ja-JP"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広域型訪問サービス</a:t>
            </a:r>
            <a:r>
              <a:rPr lang="en-US" altLang="ja-JP"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既存の訪問介護事業所による</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掃除・洗濯等の</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生活援助</a:t>
            </a:r>
            <a:endParaRPr kumimoji="1" lang="ja-JP" altLang="en-US" sz="10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22" name="角丸四角形 21"/>
          <p:cNvSpPr/>
          <p:nvPr/>
        </p:nvSpPr>
        <p:spPr>
          <a:xfrm>
            <a:off x="2348880" y="7807889"/>
            <a:ext cx="4140000" cy="540000"/>
          </a:xfrm>
          <a:prstGeom prst="roundRect">
            <a:avLst/>
          </a:prstGeom>
          <a:solidFill>
            <a:schemeClr val="accent1">
              <a:lumMod val="20000"/>
              <a:lumOff val="80000"/>
            </a:schemeClr>
          </a:solidFill>
          <a:ln w="63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en-US" altLang="ja-JP"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介護予防通所サービス</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（現行相当のサービス）</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既存のデイサービスセンターでの機能訓練や入浴、食事の介護等</a:t>
            </a:r>
            <a:endParaRPr kumimoji="1" lang="ja-JP" altLang="en-US" sz="10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23" name="角丸四角形 22"/>
          <p:cNvSpPr/>
          <p:nvPr/>
        </p:nvSpPr>
        <p:spPr>
          <a:xfrm>
            <a:off x="2345060" y="8347550"/>
            <a:ext cx="4140000" cy="540000"/>
          </a:xfrm>
          <a:prstGeom prst="roundRect">
            <a:avLst/>
          </a:prstGeom>
          <a:solidFill>
            <a:schemeClr val="accent1">
              <a:lumMod val="20000"/>
              <a:lumOff val="80000"/>
            </a:schemeClr>
          </a:solidFill>
          <a:ln w="63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en-US" altLang="ja-JP"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広域型通所サービス</a:t>
            </a:r>
            <a:r>
              <a:rPr lang="en-US" altLang="ja-JP"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デイサービスセンター等での健康維持や認知症</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予防</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のための機能</a:t>
            </a:r>
            <a:endParaRPr lang="en-US" altLang="ja-JP"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訓練やレクリエーション</a:t>
            </a:r>
            <a:endParaRPr kumimoji="1" lang="ja-JP" altLang="en-US" sz="10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24" name="角丸四角形 23"/>
          <p:cNvSpPr/>
          <p:nvPr/>
        </p:nvSpPr>
        <p:spPr>
          <a:xfrm>
            <a:off x="2345060" y="8883649"/>
            <a:ext cx="4140000" cy="540000"/>
          </a:xfrm>
          <a:prstGeom prst="roundRect">
            <a:avLst/>
          </a:prstGeom>
          <a:solidFill>
            <a:schemeClr val="accent1">
              <a:lumMod val="20000"/>
              <a:lumOff val="80000"/>
            </a:schemeClr>
          </a:solidFill>
          <a:ln w="63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en-US" altLang="ja-JP"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短期集中通所サービス</a:t>
            </a:r>
            <a:r>
              <a:rPr lang="en-US" altLang="ja-JP"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生活機能を改善するための運動器の機能向上等の短期集中プログ</a:t>
            </a:r>
            <a:endParaRPr lang="en-US" altLang="ja-JP"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ラム</a:t>
            </a:r>
            <a:endParaRPr kumimoji="1" lang="ja-JP" altLang="en-US" sz="10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25" name="テキスト ボックス 24"/>
          <p:cNvSpPr txBox="1"/>
          <p:nvPr/>
        </p:nvSpPr>
        <p:spPr>
          <a:xfrm>
            <a:off x="35895" y="128464"/>
            <a:ext cx="3428999" cy="400110"/>
          </a:xfrm>
          <a:prstGeom prst="rect">
            <a:avLst/>
          </a:prstGeom>
          <a:noFill/>
        </p:spPr>
        <p:txBody>
          <a:bodyPr wrap="square" rtlCol="0">
            <a:spAutoFit/>
          </a:bodyPr>
          <a:lstStyle/>
          <a:p>
            <a:pPr algn="ctr">
              <a:spcAft>
                <a:spcPts val="600"/>
              </a:spcAft>
            </a:pPr>
            <a:r>
              <a:rPr lang="ja-JP" altLang="en-US" sz="2000" b="1" dirty="0" smtClean="0">
                <a:ln w="9525">
                  <a:solidFill>
                    <a:schemeClr val="tx1"/>
                  </a:solidFill>
                </a:ln>
                <a:latin typeface="HG丸ｺﾞｼｯｸM-PRO" panose="020F0600000000000000" pitchFamily="50" charset="-128"/>
                <a:ea typeface="HG丸ｺﾞｼｯｸM-PRO" panose="020F0600000000000000" pitchFamily="50" charset="-128"/>
                <a:cs typeface="メイリオ" panose="020B0604030504040204" pitchFamily="50" charset="-128"/>
              </a:rPr>
              <a:t>介護</a:t>
            </a:r>
            <a:r>
              <a:rPr lang="ja-JP" altLang="en-US" sz="2000" b="1" dirty="0">
                <a:ln w="9525">
                  <a:solidFill>
                    <a:schemeClr val="tx1"/>
                  </a:solidFill>
                </a:ln>
                <a:latin typeface="HG丸ｺﾞｼｯｸM-PRO" panose="020F0600000000000000" pitchFamily="50" charset="-128"/>
                <a:ea typeface="HG丸ｺﾞｼｯｸM-PRO" panose="020F0600000000000000" pitchFamily="50" charset="-128"/>
                <a:cs typeface="メイリオ" panose="020B0604030504040204" pitchFamily="50" charset="-128"/>
              </a:rPr>
              <a:t>保険制度の改正に</a:t>
            </a:r>
            <a:r>
              <a:rPr lang="ja-JP" altLang="en-US" sz="2000" b="1" dirty="0" smtClean="0">
                <a:ln w="9525">
                  <a:solidFill>
                    <a:schemeClr val="tx1"/>
                  </a:solidFill>
                </a:ln>
                <a:latin typeface="HG丸ｺﾞｼｯｸM-PRO" panose="020F0600000000000000" pitchFamily="50" charset="-128"/>
                <a:ea typeface="HG丸ｺﾞｼｯｸM-PRO" panose="020F0600000000000000" pitchFamily="50" charset="-128"/>
                <a:cs typeface="メイリオ" panose="020B0604030504040204" pitchFamily="50" charset="-128"/>
              </a:rPr>
              <a:t>より</a:t>
            </a:r>
            <a:endParaRPr lang="en-US" altLang="ja-JP" sz="2000" b="1" dirty="0" smtClean="0">
              <a:ln w="9525">
                <a:solidFill>
                  <a:schemeClr val="tx1"/>
                </a:solidFill>
              </a:ln>
              <a:latin typeface="HG丸ｺﾞｼｯｸM-PRO" panose="020F0600000000000000" pitchFamily="50" charset="-128"/>
              <a:ea typeface="HG丸ｺﾞｼｯｸM-PRO" panose="020F0600000000000000" pitchFamily="50" charset="-128"/>
              <a:cs typeface="メイリオ" pitchFamily="50" charset="-128"/>
            </a:endParaRPr>
          </a:p>
        </p:txBody>
      </p:sp>
      <p:sp>
        <p:nvSpPr>
          <p:cNvPr id="3" name="正方形/長方形 2"/>
          <p:cNvSpPr/>
          <p:nvPr/>
        </p:nvSpPr>
        <p:spPr>
          <a:xfrm>
            <a:off x="-27384" y="488504"/>
            <a:ext cx="6885385" cy="646331"/>
          </a:xfrm>
          <a:prstGeom prst="rect">
            <a:avLst/>
          </a:prstGeom>
          <a:noFill/>
          <a:ln>
            <a:noFill/>
          </a:ln>
        </p:spPr>
        <p:txBody>
          <a:bodyPr wrap="square" lIns="91440" tIns="45720" rIns="91440" bIns="45720">
            <a:spAutoFit/>
          </a:bodyPr>
          <a:lstStyle/>
          <a:p>
            <a:pPr algn="ctr"/>
            <a:r>
              <a:rPr lang="ja-JP" altLang="en-US" sz="3600" b="1" dirty="0" smtClean="0">
                <a:ln w="12700" cap="sq" cmpd="sng">
                  <a:solidFill>
                    <a:schemeClr val="tx1"/>
                  </a:solidFill>
                  <a:prstDash val="solid"/>
                </a:ln>
                <a:effectLst>
                  <a:outerShdw blurRad="50800" dist="38100" dir="2700000" algn="tl" rotWithShape="0">
                    <a:prstClr val="black">
                      <a:alpha val="40000"/>
                    </a:prstClr>
                  </a:outerShdw>
                </a:effectLst>
                <a:latin typeface="HG丸ｺﾞｼｯｸM-PRO" panose="020F0600000000000000" pitchFamily="50" charset="-128"/>
                <a:ea typeface="HG丸ｺﾞｼｯｸM-PRO" panose="020F0600000000000000" pitchFamily="50" charset="-128"/>
              </a:rPr>
              <a:t>新しい総合事業が始まりました</a:t>
            </a:r>
            <a:endParaRPr lang="ja-JP" altLang="en-US" sz="3600" b="1" dirty="0">
              <a:ln w="12700" cap="sq" cmpd="sng">
                <a:solidFill>
                  <a:schemeClr val="tx1"/>
                </a:solidFill>
                <a:prstDash val="solid"/>
              </a:ln>
              <a:effectLst>
                <a:outerShdw blurRad="50800" dist="38100" dir="2700000" algn="tl" rotWithShape="0">
                  <a:prstClr val="black">
                    <a:alpha val="40000"/>
                  </a:prstClr>
                </a:outerShdw>
              </a:effectLst>
              <a:latin typeface="HG丸ｺﾞｼｯｸM-PRO" panose="020F0600000000000000" pitchFamily="50" charset="-128"/>
              <a:ea typeface="HG丸ｺﾞｼｯｸM-PRO" panose="020F0600000000000000" pitchFamily="50" charset="-128"/>
            </a:endParaRPr>
          </a:p>
        </p:txBody>
      </p:sp>
      <p:sp>
        <p:nvSpPr>
          <p:cNvPr id="30" name="角丸四角形 29"/>
          <p:cNvSpPr/>
          <p:nvPr/>
        </p:nvSpPr>
        <p:spPr>
          <a:xfrm>
            <a:off x="3528173" y="157094"/>
            <a:ext cx="1884532" cy="337746"/>
          </a:xfrm>
          <a:prstGeom prst="roundRect">
            <a:avLst/>
          </a:prstGeom>
          <a:solidFill>
            <a:schemeClr val="accent6">
              <a:lumMod val="5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1200" b="1" dirty="0">
                <a:ln w="6350">
                  <a:solidFill>
                    <a:schemeClr val="bg1"/>
                  </a:solidFill>
                </a:ln>
                <a:solidFill>
                  <a:schemeClr val="bg1"/>
                </a:solidFill>
                <a:latin typeface="HG丸ｺﾞｼｯｸM-PRO" panose="020F0600000000000000" pitchFamily="50" charset="-128"/>
                <a:ea typeface="HG丸ｺﾞｼｯｸM-PRO" panose="020F0600000000000000" pitchFamily="50" charset="-128"/>
              </a:rPr>
              <a:t>平成</a:t>
            </a:r>
            <a:r>
              <a:rPr lang="ja-JP" altLang="en-US" sz="2000" b="1" dirty="0">
                <a:ln w="6350">
                  <a:solidFill>
                    <a:schemeClr val="bg1"/>
                  </a:solidFill>
                </a:ln>
                <a:solidFill>
                  <a:schemeClr val="bg1"/>
                </a:solidFill>
                <a:latin typeface="HG丸ｺﾞｼｯｸM-PRO" panose="020F0600000000000000" pitchFamily="50" charset="-128"/>
                <a:ea typeface="HG丸ｺﾞｼｯｸM-PRO" panose="020F0600000000000000" pitchFamily="50" charset="-128"/>
              </a:rPr>
              <a:t>２９</a:t>
            </a:r>
            <a:r>
              <a:rPr lang="ja-JP" altLang="en-US" sz="1200" b="1" dirty="0">
                <a:ln w="6350">
                  <a:solidFill>
                    <a:schemeClr val="bg1"/>
                  </a:solidFill>
                </a:ln>
                <a:solidFill>
                  <a:schemeClr val="bg1"/>
                </a:solidFill>
                <a:latin typeface="HG丸ｺﾞｼｯｸM-PRO" panose="020F0600000000000000" pitchFamily="50" charset="-128"/>
                <a:ea typeface="HG丸ｺﾞｼｯｸM-PRO" panose="020F0600000000000000" pitchFamily="50" charset="-128"/>
              </a:rPr>
              <a:t>年</a:t>
            </a:r>
            <a:r>
              <a:rPr lang="ja-JP" altLang="en-US" sz="2000" b="1" dirty="0">
                <a:ln w="6350">
                  <a:solidFill>
                    <a:schemeClr val="bg1"/>
                  </a:solidFill>
                </a:ln>
                <a:solidFill>
                  <a:schemeClr val="bg1"/>
                </a:solidFill>
                <a:latin typeface="HG丸ｺﾞｼｯｸM-PRO" panose="020F0600000000000000" pitchFamily="50" charset="-128"/>
                <a:ea typeface="HG丸ｺﾞｼｯｸM-PRO" panose="020F0600000000000000" pitchFamily="50" charset="-128"/>
              </a:rPr>
              <a:t>４</a:t>
            </a:r>
            <a:r>
              <a:rPr lang="ja-JP" altLang="en-US" sz="1200" b="1" dirty="0">
                <a:ln w="6350">
                  <a:solidFill>
                    <a:schemeClr val="bg1"/>
                  </a:solidFill>
                </a:ln>
                <a:solidFill>
                  <a:schemeClr val="bg1"/>
                </a:solidFill>
                <a:latin typeface="HG丸ｺﾞｼｯｸM-PRO" panose="020F0600000000000000" pitchFamily="50" charset="-128"/>
                <a:ea typeface="HG丸ｺﾞｼｯｸM-PRO" panose="020F0600000000000000" pitchFamily="50" charset="-128"/>
              </a:rPr>
              <a:t>月から</a:t>
            </a:r>
          </a:p>
        </p:txBody>
      </p:sp>
      <p:sp>
        <p:nvSpPr>
          <p:cNvPr id="31" name="正方形/長方形 30"/>
          <p:cNvSpPr/>
          <p:nvPr/>
        </p:nvSpPr>
        <p:spPr>
          <a:xfrm>
            <a:off x="531650" y="3863588"/>
            <a:ext cx="5288982" cy="369332"/>
          </a:xfrm>
          <a:prstGeom prst="rect">
            <a:avLst/>
          </a:prstGeom>
          <a:noFill/>
        </p:spPr>
        <p:txBody>
          <a:bodyPr wrap="square" lIns="91440" tIns="45720" rIns="91440" bIns="45720">
            <a:spAutoFit/>
          </a:bodyPr>
          <a:lstStyle/>
          <a:p>
            <a:r>
              <a:rPr lang="ja-JP" altLang="en-US" b="1" dirty="0">
                <a:ln w="12700" cap="sq" cmpd="sng">
                  <a:noFill/>
                  <a:prstDash val="solid"/>
                </a:ln>
                <a:latin typeface="メイリオ" panose="020B0604030504040204" pitchFamily="50" charset="-128"/>
                <a:ea typeface="メイリオ" panose="020B0604030504040204" pitchFamily="50" charset="-128"/>
                <a:cs typeface="メイリオ" panose="020B0604030504040204" pitchFamily="50" charset="-128"/>
              </a:rPr>
              <a:t>介護予防・生活支援サービス事業と</a:t>
            </a:r>
            <a:r>
              <a:rPr lang="ja-JP" altLang="en-US" b="1" dirty="0" smtClean="0">
                <a:ln w="12700" cap="sq" cmpd="sng">
                  <a:noFill/>
                  <a:prstDash val="solid"/>
                </a:ln>
                <a:latin typeface="メイリオ" panose="020B0604030504040204" pitchFamily="50" charset="-128"/>
                <a:ea typeface="メイリオ" panose="020B0604030504040204" pitchFamily="50" charset="-128"/>
                <a:cs typeface="メイリオ" panose="020B0604030504040204" pitchFamily="50" charset="-128"/>
              </a:rPr>
              <a:t>は？</a:t>
            </a:r>
            <a:endParaRPr lang="ja-JP" altLang="en-US" b="1" dirty="0">
              <a:ln w="12700" cap="sq" cmpd="sng">
                <a:noFill/>
                <a:prstDash val="solid"/>
              </a:ln>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テキスト ボックス 31"/>
          <p:cNvSpPr txBox="1"/>
          <p:nvPr/>
        </p:nvSpPr>
        <p:spPr>
          <a:xfrm>
            <a:off x="3327964" y="4945133"/>
            <a:ext cx="2174192" cy="498016"/>
          </a:xfrm>
          <a:prstGeom prst="rect">
            <a:avLst/>
          </a:prstGeom>
          <a:noFill/>
          <a:ln w="6350">
            <a:noFill/>
          </a:ln>
        </p:spPr>
        <p:txBody>
          <a:bodyPr wrap="square" lIns="36000" tIns="36000" rIns="36000" bIns="36000" rtlCol="0">
            <a:spAutoFit/>
          </a:bodyPr>
          <a:lstStyle/>
          <a:p>
            <a:pPr algn="ctr">
              <a:spcAft>
                <a:spcPts val="600"/>
              </a:spcAft>
            </a:pPr>
            <a:r>
              <a:rPr lang="ja-JP" altLang="en-US" sz="11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介護予防・生活支援サービス事業</a:t>
            </a:r>
            <a:endParaRPr kumimoji="1" lang="en-US" altLang="ja-JP" sz="11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gn="ctr">
              <a:spcAft>
                <a:spcPts val="600"/>
              </a:spcAft>
            </a:pPr>
            <a:r>
              <a:rPr lang="ja-JP" altLang="en-US" sz="1100" b="1" dirty="0" smtClean="0">
                <a:latin typeface="HG丸ｺﾞｼｯｸM-PRO" panose="020F0600000000000000" pitchFamily="50" charset="-128"/>
                <a:ea typeface="HG丸ｺﾞｼｯｸM-PRO" panose="020F0600000000000000" pitchFamily="50" charset="-128"/>
                <a:cs typeface="メイリオ" pitchFamily="50" charset="-128"/>
              </a:rPr>
              <a:t>（豊川市のサービス）</a:t>
            </a:r>
            <a:endParaRPr lang="en-US" altLang="ja-JP" sz="1100" b="1" dirty="0" smtClean="0">
              <a:latin typeface="HG丸ｺﾞｼｯｸM-PRO" panose="020F0600000000000000" pitchFamily="50" charset="-128"/>
              <a:ea typeface="HG丸ｺﾞｼｯｸM-PRO" panose="020F0600000000000000" pitchFamily="50" charset="-128"/>
              <a:cs typeface="メイリオ" pitchFamily="50" charset="-128"/>
            </a:endParaRPr>
          </a:p>
        </p:txBody>
      </p:sp>
      <p:sp>
        <p:nvSpPr>
          <p:cNvPr id="11" name="右矢印 10"/>
          <p:cNvSpPr/>
          <p:nvPr/>
        </p:nvSpPr>
        <p:spPr>
          <a:xfrm>
            <a:off x="1862708" y="6295721"/>
            <a:ext cx="432048" cy="577923"/>
          </a:xfrm>
          <a:prstGeom prst="rightArrow">
            <a:avLst/>
          </a:prstGeom>
          <a:solidFill>
            <a:schemeClr val="accent6">
              <a:lumMod val="20000"/>
              <a:lumOff val="80000"/>
            </a:schemeClr>
          </a:solidFill>
          <a:ln w="63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右矢印 32"/>
          <p:cNvSpPr/>
          <p:nvPr/>
        </p:nvSpPr>
        <p:spPr>
          <a:xfrm>
            <a:off x="1869215" y="8238078"/>
            <a:ext cx="432048" cy="577923"/>
          </a:xfrm>
          <a:prstGeom prst="rightArrow">
            <a:avLst/>
          </a:prstGeom>
          <a:solidFill>
            <a:schemeClr val="accent1">
              <a:lumMod val="20000"/>
              <a:lumOff val="80000"/>
            </a:schemeClr>
          </a:solidFill>
          <a:ln w="63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1" name="Picture 3" descr="D:\GIF\B091_100gif\B09704.GIF"/>
          <p:cNvPicPr>
            <a:picLocks noChangeAspect="1" noChangeArrowheads="1"/>
          </p:cNvPicPr>
          <p:nvPr/>
        </p:nvPicPr>
        <p:blipFill>
          <a:blip r:embed="rId3" cstate="print"/>
          <a:srcRect/>
          <a:stretch>
            <a:fillRect/>
          </a:stretch>
        </p:blipFill>
        <p:spPr bwMode="auto">
          <a:xfrm>
            <a:off x="35895" y="6169378"/>
            <a:ext cx="1431520" cy="1431520"/>
          </a:xfrm>
          <a:prstGeom prst="rect">
            <a:avLst/>
          </a:prstGeom>
          <a:noFill/>
        </p:spPr>
      </p:pic>
      <p:pic>
        <p:nvPicPr>
          <p:cNvPr id="42" name="Picture 12" descr="D:\GIF\B091_100gif\B09209.GIF"/>
          <p:cNvPicPr>
            <a:picLocks noChangeAspect="1" noChangeArrowheads="1"/>
          </p:cNvPicPr>
          <p:nvPr/>
        </p:nvPicPr>
        <p:blipFill>
          <a:blip r:embed="rId4" cstate="print"/>
          <a:srcRect l="62258" t="26682" r="6613" b="28848"/>
          <a:stretch>
            <a:fillRect/>
          </a:stretch>
        </p:blipFill>
        <p:spPr bwMode="auto">
          <a:xfrm>
            <a:off x="1306645" y="8773095"/>
            <a:ext cx="406893" cy="581276"/>
          </a:xfrm>
          <a:prstGeom prst="rect">
            <a:avLst/>
          </a:prstGeom>
          <a:noFill/>
        </p:spPr>
      </p:pic>
      <p:pic>
        <p:nvPicPr>
          <p:cNvPr id="43" name="Picture 9" descr="D:\GIF\B011_020gif\B02004.GIF"/>
          <p:cNvPicPr>
            <a:picLocks noChangeAspect="1" noChangeArrowheads="1"/>
          </p:cNvPicPr>
          <p:nvPr/>
        </p:nvPicPr>
        <p:blipFill>
          <a:blip r:embed="rId5" cstate="print"/>
          <a:srcRect l="31129" t="4447" r="33295" b="6613"/>
          <a:stretch>
            <a:fillRect/>
          </a:stretch>
        </p:blipFill>
        <p:spPr bwMode="auto">
          <a:xfrm>
            <a:off x="1192391" y="8496820"/>
            <a:ext cx="352055" cy="880136"/>
          </a:xfrm>
          <a:prstGeom prst="rect">
            <a:avLst/>
          </a:prstGeom>
          <a:noFill/>
        </p:spPr>
      </p:pic>
      <p:pic>
        <p:nvPicPr>
          <p:cNvPr id="44" name="Picture 12" descr="D:\GIF\B091_100gif\B09209.GIF"/>
          <p:cNvPicPr>
            <a:picLocks noChangeAspect="1" noChangeArrowheads="1"/>
          </p:cNvPicPr>
          <p:nvPr/>
        </p:nvPicPr>
        <p:blipFill>
          <a:blip r:embed="rId4" cstate="print"/>
          <a:srcRect l="32820" t="26682" r="36051" b="28848"/>
          <a:stretch>
            <a:fillRect/>
          </a:stretch>
        </p:blipFill>
        <p:spPr bwMode="auto">
          <a:xfrm>
            <a:off x="498089" y="8836575"/>
            <a:ext cx="388843" cy="555490"/>
          </a:xfrm>
          <a:prstGeom prst="rect">
            <a:avLst/>
          </a:prstGeom>
          <a:noFill/>
        </p:spPr>
      </p:pic>
      <p:pic>
        <p:nvPicPr>
          <p:cNvPr id="45" name="Picture 10" descr="D:\GIF\B071_080gif\B07303.GIF"/>
          <p:cNvPicPr>
            <a:picLocks noChangeAspect="1" noChangeArrowheads="1"/>
          </p:cNvPicPr>
          <p:nvPr/>
        </p:nvPicPr>
        <p:blipFill>
          <a:blip r:embed="rId6" cstate="print"/>
          <a:srcRect l="26682" t="4447" r="24401" b="6613"/>
          <a:stretch>
            <a:fillRect/>
          </a:stretch>
        </p:blipFill>
        <p:spPr bwMode="auto">
          <a:xfrm>
            <a:off x="620688" y="8606522"/>
            <a:ext cx="432048" cy="785543"/>
          </a:xfrm>
          <a:prstGeom prst="rect">
            <a:avLst/>
          </a:prstGeom>
          <a:noFill/>
        </p:spPr>
      </p:pic>
      <p:pic>
        <p:nvPicPr>
          <p:cNvPr id="40" name="Picture 28" descr="D:\GIF\B091_100gif\B09702.GIF"/>
          <p:cNvPicPr>
            <a:picLocks noChangeAspect="1" noChangeArrowheads="1"/>
          </p:cNvPicPr>
          <p:nvPr/>
        </p:nvPicPr>
        <p:blipFill>
          <a:blip r:embed="rId7" cstate="print"/>
          <a:srcRect l="26682" r="28848"/>
          <a:stretch>
            <a:fillRect/>
          </a:stretch>
        </p:blipFill>
        <p:spPr bwMode="auto">
          <a:xfrm flipH="1">
            <a:off x="1232816" y="6318937"/>
            <a:ext cx="479257" cy="1077709"/>
          </a:xfrm>
          <a:prstGeom prst="rect">
            <a:avLst/>
          </a:prstGeom>
          <a:noFill/>
        </p:spPr>
      </p:pic>
      <p:sp>
        <p:nvSpPr>
          <p:cNvPr id="15" name="円/楕円 14"/>
          <p:cNvSpPr/>
          <p:nvPr/>
        </p:nvSpPr>
        <p:spPr>
          <a:xfrm>
            <a:off x="243650" y="3861021"/>
            <a:ext cx="288000" cy="288000"/>
          </a:xfrm>
          <a:prstGeom prst="ellipse">
            <a:avLst/>
          </a:prstGeom>
          <a:solidFill>
            <a:schemeClr val="accent6">
              <a:lumMod val="5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ja-JP" altLang="en-US" sz="1600" b="1" dirty="0" smtClean="0">
                <a:latin typeface="HGP創英角ｺﾞｼｯｸUB" panose="020B0900000000000000" pitchFamily="50" charset="-128"/>
                <a:ea typeface="HGP創英角ｺﾞｼｯｸUB" panose="020B0900000000000000" pitchFamily="50" charset="-128"/>
              </a:rPr>
              <a:t>！</a:t>
            </a:r>
            <a:endParaRPr kumimoji="1" lang="ja-JP" altLang="en-US" sz="1600" b="1" dirty="0">
              <a:latin typeface="HGP創英角ｺﾞｼｯｸUB" panose="020B0900000000000000" pitchFamily="50" charset="-128"/>
              <a:ea typeface="HGP創英角ｺﾞｼｯｸUB" panose="020B0900000000000000" pitchFamily="50" charset="-128"/>
            </a:endParaRPr>
          </a:p>
        </p:txBody>
      </p:sp>
      <p:sp>
        <p:nvSpPr>
          <p:cNvPr id="34" name="角丸四角形 33"/>
          <p:cNvSpPr/>
          <p:nvPr/>
        </p:nvSpPr>
        <p:spPr>
          <a:xfrm>
            <a:off x="2345060" y="6591746"/>
            <a:ext cx="4140000" cy="540000"/>
          </a:xfrm>
          <a:prstGeom prst="roundRect">
            <a:avLst/>
          </a:prstGeom>
          <a:solidFill>
            <a:schemeClr val="accent6">
              <a:lumMod val="20000"/>
              <a:lumOff val="80000"/>
            </a:schemeClr>
          </a:solidFill>
          <a:ln w="63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地域</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型訪問サービス</a:t>
            </a:r>
            <a:r>
              <a:rPr lang="en-US" altLang="ja-JP"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豊川市シルバー人材センターによる掃除・洗濯等の生活援助</a:t>
            </a:r>
            <a:endParaRPr kumimoji="1" lang="ja-JP" altLang="en-US" sz="10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5" name="角丸四角形 34"/>
          <p:cNvSpPr/>
          <p:nvPr/>
        </p:nvSpPr>
        <p:spPr>
          <a:xfrm>
            <a:off x="2345060" y="7130476"/>
            <a:ext cx="4140000" cy="540000"/>
          </a:xfrm>
          <a:prstGeom prst="roundRect">
            <a:avLst/>
          </a:prstGeom>
          <a:solidFill>
            <a:schemeClr val="accent6">
              <a:lumMod val="20000"/>
              <a:lumOff val="80000"/>
            </a:schemeClr>
          </a:solidFill>
          <a:ln w="63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en-US" altLang="ja-JP"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短期集中訪問サービス</a:t>
            </a:r>
            <a:r>
              <a:rPr lang="en-US" altLang="ja-JP"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市の保健・医療の専門職による居宅での相談・指導等</a:t>
            </a:r>
            <a:endParaRPr kumimoji="1" lang="ja-JP" altLang="en-US" sz="10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6" name="テキスト ボックス 35"/>
          <p:cNvSpPr txBox="1"/>
          <p:nvPr/>
        </p:nvSpPr>
        <p:spPr>
          <a:xfrm>
            <a:off x="2636912" y="9474696"/>
            <a:ext cx="4049445" cy="230832"/>
          </a:xfrm>
          <a:prstGeom prst="rect">
            <a:avLst/>
          </a:prstGeom>
          <a:noFill/>
        </p:spPr>
        <p:txBody>
          <a:bodyPr wrap="square" rtlCol="0">
            <a:spAutoFit/>
          </a:bodyPr>
          <a:lstStyle/>
          <a:p>
            <a:pPr eaLnBrk="0" hangingPunct="0">
              <a:spcAft>
                <a:spcPts val="600"/>
              </a:spcAft>
            </a:pPr>
            <a:r>
              <a:rPr lang="en-US" altLang="ja-JP" sz="900" dirty="0" smtClean="0">
                <a:latin typeface="HG丸ｺﾞｼｯｸM-PRO" panose="020F0600000000000000" pitchFamily="50" charset="-128"/>
                <a:ea typeface="HG丸ｺﾞｼｯｸM-PRO" panose="020F0600000000000000" pitchFamily="50" charset="-128"/>
                <a:cs typeface="メイリオ" pitchFamily="50" charset="-128"/>
              </a:rPr>
              <a:t>※</a:t>
            </a:r>
            <a:r>
              <a:rPr lang="ja-JP" altLang="en-US" sz="900" dirty="0" smtClean="0">
                <a:latin typeface="HG丸ｺﾞｼｯｸM-PRO" panose="020F0600000000000000" pitchFamily="50" charset="-128"/>
                <a:ea typeface="HG丸ｺﾞｼｯｸM-PRO" panose="020F0600000000000000" pitchFamily="50" charset="-128"/>
                <a:cs typeface="メイリオ" pitchFamily="50" charset="-128"/>
              </a:rPr>
              <a:t>上記サービスは平成</a:t>
            </a:r>
            <a:r>
              <a:rPr lang="en-US" altLang="ja-JP" sz="900" dirty="0" smtClean="0">
                <a:latin typeface="HG丸ｺﾞｼｯｸM-PRO" panose="020F0600000000000000" pitchFamily="50" charset="-128"/>
                <a:ea typeface="HG丸ｺﾞｼｯｸM-PRO" panose="020F0600000000000000" pitchFamily="50" charset="-128"/>
                <a:cs typeface="メイリオ" pitchFamily="50" charset="-128"/>
              </a:rPr>
              <a:t>29</a:t>
            </a:r>
            <a:r>
              <a:rPr lang="ja-JP" altLang="en-US" sz="900" dirty="0" smtClean="0">
                <a:latin typeface="HG丸ｺﾞｼｯｸM-PRO" panose="020F0600000000000000" pitchFamily="50" charset="-128"/>
                <a:ea typeface="HG丸ｺﾞｼｯｸM-PRO" panose="020F0600000000000000" pitchFamily="50" charset="-128"/>
                <a:cs typeface="メイリオ" pitchFamily="50" charset="-128"/>
              </a:rPr>
              <a:t>年</a:t>
            </a:r>
            <a:r>
              <a:rPr lang="ja-JP" altLang="en-US" sz="900" dirty="0">
                <a:latin typeface="HG丸ｺﾞｼｯｸM-PRO" panose="020F0600000000000000" pitchFamily="50" charset="-128"/>
                <a:ea typeface="HG丸ｺﾞｼｯｸM-PRO" panose="020F0600000000000000" pitchFamily="50" charset="-128"/>
                <a:cs typeface="メイリオ" pitchFamily="50" charset="-128"/>
              </a:rPr>
              <a:t>４</a:t>
            </a:r>
            <a:r>
              <a:rPr lang="ja-JP" altLang="en-US" sz="900" dirty="0" smtClean="0">
                <a:latin typeface="HG丸ｺﾞｼｯｸM-PRO" panose="020F0600000000000000" pitchFamily="50" charset="-128"/>
                <a:ea typeface="HG丸ｺﾞｼｯｸM-PRO" panose="020F0600000000000000" pitchFamily="50" charset="-128"/>
                <a:cs typeface="メイリオ" pitchFamily="50" charset="-128"/>
              </a:rPr>
              <a:t>月時点で実施を予定しているサービスです。</a:t>
            </a:r>
            <a:endParaRPr lang="en-US" altLang="ja-JP" sz="900" dirty="0" smtClean="0">
              <a:latin typeface="HG丸ｺﾞｼｯｸM-PRO" panose="020F0600000000000000" pitchFamily="50" charset="-128"/>
              <a:ea typeface="HG丸ｺﾞｼｯｸM-PRO" panose="020F0600000000000000" pitchFamily="50" charset="-128"/>
              <a:cs typeface="メイリオ" pitchFamily="50" charset="-128"/>
            </a:endParaRPr>
          </a:p>
        </p:txBody>
      </p:sp>
      <p:sp>
        <p:nvSpPr>
          <p:cNvPr id="2" name="正方形/長方形 1"/>
          <p:cNvSpPr/>
          <p:nvPr/>
        </p:nvSpPr>
        <p:spPr>
          <a:xfrm>
            <a:off x="5589240" y="76772"/>
            <a:ext cx="1097117" cy="411732"/>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資料５</a:t>
            </a:r>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2" name="直線矢印コネクタ 131"/>
          <p:cNvCxnSpPr/>
          <p:nvPr/>
        </p:nvCxnSpPr>
        <p:spPr>
          <a:xfrm>
            <a:off x="5951752" y="6651804"/>
            <a:ext cx="8384" cy="468000"/>
          </a:xfrm>
          <a:prstGeom prst="straightConnector1">
            <a:avLst/>
          </a:prstGeom>
          <a:ln w="76200">
            <a:solidFill>
              <a:srgbClr val="FF9933"/>
            </a:solidFill>
            <a:tailEnd type="triangle"/>
          </a:ln>
        </p:spPr>
        <p:style>
          <a:lnRef idx="1">
            <a:schemeClr val="accent1"/>
          </a:lnRef>
          <a:fillRef idx="0">
            <a:schemeClr val="accent1"/>
          </a:fillRef>
          <a:effectRef idx="0">
            <a:schemeClr val="accent1"/>
          </a:effectRef>
          <a:fontRef idx="minor">
            <a:schemeClr val="tx1"/>
          </a:fontRef>
        </p:style>
      </p:cxnSp>
      <p:cxnSp>
        <p:nvCxnSpPr>
          <p:cNvPr id="131" name="直線矢印コネクタ 130"/>
          <p:cNvCxnSpPr/>
          <p:nvPr/>
        </p:nvCxnSpPr>
        <p:spPr>
          <a:xfrm>
            <a:off x="4976482" y="6658518"/>
            <a:ext cx="8384" cy="468000"/>
          </a:xfrm>
          <a:prstGeom prst="straightConnector1">
            <a:avLst/>
          </a:prstGeom>
          <a:ln w="76200">
            <a:solidFill>
              <a:srgbClr val="FF9933"/>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a:off x="5445224" y="4232125"/>
            <a:ext cx="21712" cy="1078903"/>
          </a:xfrm>
          <a:prstGeom prst="straightConnector1">
            <a:avLst/>
          </a:prstGeom>
          <a:ln w="76200">
            <a:solidFill>
              <a:srgbClr val="FF9933"/>
            </a:solidFill>
            <a:tailEnd type="triangle"/>
          </a:ln>
        </p:spPr>
        <p:style>
          <a:lnRef idx="1">
            <a:schemeClr val="accent1"/>
          </a:lnRef>
          <a:fillRef idx="0">
            <a:schemeClr val="accent1"/>
          </a:fillRef>
          <a:effectRef idx="0">
            <a:schemeClr val="accent1"/>
          </a:effectRef>
          <a:fontRef idx="minor">
            <a:schemeClr val="tx1"/>
          </a:fontRef>
        </p:style>
      </p:cxnSp>
      <p:cxnSp>
        <p:nvCxnSpPr>
          <p:cNvPr id="99" name="直線矢印コネクタ 98"/>
          <p:cNvCxnSpPr/>
          <p:nvPr/>
        </p:nvCxnSpPr>
        <p:spPr>
          <a:xfrm>
            <a:off x="5963600" y="5561287"/>
            <a:ext cx="8384" cy="504000"/>
          </a:xfrm>
          <a:prstGeom prst="straightConnector1">
            <a:avLst/>
          </a:prstGeom>
          <a:ln w="76200">
            <a:solidFill>
              <a:srgbClr val="FF9933"/>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直線矢印コネクタ 99"/>
          <p:cNvCxnSpPr/>
          <p:nvPr/>
        </p:nvCxnSpPr>
        <p:spPr>
          <a:xfrm>
            <a:off x="4914557" y="5602607"/>
            <a:ext cx="8384" cy="468000"/>
          </a:xfrm>
          <a:prstGeom prst="straightConnector1">
            <a:avLst/>
          </a:prstGeom>
          <a:ln w="76200">
            <a:solidFill>
              <a:srgbClr val="FF9933"/>
            </a:solidFill>
            <a:tailEnd type="triangle"/>
          </a:ln>
        </p:spPr>
        <p:style>
          <a:lnRef idx="1">
            <a:schemeClr val="accent1"/>
          </a:lnRef>
          <a:fillRef idx="0">
            <a:schemeClr val="accent1"/>
          </a:fillRef>
          <a:effectRef idx="0">
            <a:schemeClr val="accent1"/>
          </a:effectRef>
          <a:fontRef idx="minor">
            <a:schemeClr val="tx1"/>
          </a:fontRef>
        </p:style>
      </p:cxnSp>
      <p:cxnSp>
        <p:nvCxnSpPr>
          <p:cNvPr id="101" name="直線矢印コネクタ 100"/>
          <p:cNvCxnSpPr/>
          <p:nvPr/>
        </p:nvCxnSpPr>
        <p:spPr>
          <a:xfrm>
            <a:off x="3823695" y="5645421"/>
            <a:ext cx="8102" cy="414453"/>
          </a:xfrm>
          <a:prstGeom prst="straightConnector1">
            <a:avLst/>
          </a:prstGeom>
          <a:ln w="76200">
            <a:solidFill>
              <a:srgbClr val="FF9933"/>
            </a:solidFill>
            <a:tailEnd type="triangle"/>
          </a:ln>
        </p:spPr>
        <p:style>
          <a:lnRef idx="1">
            <a:schemeClr val="accent1"/>
          </a:lnRef>
          <a:fillRef idx="0">
            <a:schemeClr val="accent1"/>
          </a:fillRef>
          <a:effectRef idx="0">
            <a:schemeClr val="accent1"/>
          </a:effectRef>
          <a:fontRef idx="minor">
            <a:schemeClr val="tx1"/>
          </a:fontRef>
        </p:style>
      </p:cxnSp>
      <p:cxnSp>
        <p:nvCxnSpPr>
          <p:cNvPr id="102" name="直線矢印コネクタ 101"/>
          <p:cNvCxnSpPr/>
          <p:nvPr/>
        </p:nvCxnSpPr>
        <p:spPr>
          <a:xfrm>
            <a:off x="2644155" y="4232125"/>
            <a:ext cx="0" cy="457464"/>
          </a:xfrm>
          <a:prstGeom prst="straightConnector1">
            <a:avLst/>
          </a:prstGeom>
          <a:ln w="76200">
            <a:solidFill>
              <a:srgbClr val="FF9933"/>
            </a:solidFill>
            <a:tailEnd type="triangle"/>
          </a:ln>
        </p:spPr>
        <p:style>
          <a:lnRef idx="1">
            <a:schemeClr val="accent1"/>
          </a:lnRef>
          <a:fillRef idx="0">
            <a:schemeClr val="accent1"/>
          </a:fillRef>
          <a:effectRef idx="0">
            <a:schemeClr val="accent1"/>
          </a:effectRef>
          <a:fontRef idx="minor">
            <a:schemeClr val="tx1"/>
          </a:fontRef>
        </p:style>
      </p:cxnSp>
      <p:cxnSp>
        <p:nvCxnSpPr>
          <p:cNvPr id="103" name="直線矢印コネクタ 102"/>
          <p:cNvCxnSpPr/>
          <p:nvPr/>
        </p:nvCxnSpPr>
        <p:spPr>
          <a:xfrm>
            <a:off x="1751376" y="5053611"/>
            <a:ext cx="8384" cy="504000"/>
          </a:xfrm>
          <a:prstGeom prst="straightConnector1">
            <a:avLst/>
          </a:prstGeom>
          <a:ln w="76200">
            <a:solidFill>
              <a:srgbClr val="FF9933"/>
            </a:solidFill>
            <a:tailEnd type="triangle"/>
          </a:ln>
        </p:spPr>
        <p:style>
          <a:lnRef idx="1">
            <a:schemeClr val="accent1"/>
          </a:lnRef>
          <a:fillRef idx="0">
            <a:schemeClr val="accent1"/>
          </a:fillRef>
          <a:effectRef idx="0">
            <a:schemeClr val="accent1"/>
          </a:effectRef>
          <a:fontRef idx="minor">
            <a:schemeClr val="tx1"/>
          </a:fontRef>
        </p:style>
      </p:cxnSp>
      <p:cxnSp>
        <p:nvCxnSpPr>
          <p:cNvPr id="104" name="直線矢印コネクタ 103"/>
          <p:cNvCxnSpPr>
            <a:stCxn id="39" idx="1"/>
          </p:cNvCxnSpPr>
          <p:nvPr/>
        </p:nvCxnSpPr>
        <p:spPr>
          <a:xfrm flipH="1" flipV="1">
            <a:off x="480066" y="4913433"/>
            <a:ext cx="646090" cy="5080"/>
          </a:xfrm>
          <a:prstGeom prst="straightConnector1">
            <a:avLst/>
          </a:prstGeom>
          <a:ln w="76200">
            <a:solidFill>
              <a:srgbClr val="FF9933"/>
            </a:solidFill>
            <a:tailEnd type="triangle"/>
          </a:ln>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137901" y="8985448"/>
            <a:ext cx="6481649" cy="498530"/>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◎新しい総合事業に関するお問い合わせ先</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kumimoji="1" lang="ja-JP" altLang="en-US" sz="120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豊川市介護</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高齢課高齢者</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支援</a:t>
            </a:r>
            <a:r>
              <a:rPr lang="ja-JP" altLang="en-US" sz="12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係</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電話：</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0533-89-2105</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FAX</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0533-89-2137</a:t>
            </a:r>
          </a:p>
        </p:txBody>
      </p:sp>
      <p:sp>
        <p:nvSpPr>
          <p:cNvPr id="27" name="テキスト ボックス 26"/>
          <p:cNvSpPr txBox="1"/>
          <p:nvPr/>
        </p:nvSpPr>
        <p:spPr>
          <a:xfrm>
            <a:off x="562265" y="3431540"/>
            <a:ext cx="3672408" cy="369332"/>
          </a:xfrm>
          <a:prstGeom prst="rect">
            <a:avLst/>
          </a:prstGeom>
          <a:noFill/>
        </p:spPr>
        <p:txBody>
          <a:bodyPr wrap="square" rtlCol="0">
            <a:spAutoFit/>
          </a:bodyPr>
          <a:lstStyle/>
          <a:p>
            <a:pPr>
              <a:spcAft>
                <a:spcPts val="600"/>
              </a:spcAft>
            </a:pPr>
            <a:r>
              <a:rPr lang="ja-JP" altLang="en-US" b="1" dirty="0" smtClean="0">
                <a:latin typeface="メイリオ" pitchFamily="50" charset="-128"/>
                <a:ea typeface="メイリオ" pitchFamily="50" charset="-128"/>
                <a:cs typeface="メイリオ" pitchFamily="50" charset="-128"/>
              </a:rPr>
              <a:t>新しい総合事業の利用の流れ</a:t>
            </a:r>
            <a:endParaRPr lang="en-US" altLang="ja-JP" b="1" dirty="0" smtClean="0">
              <a:latin typeface="メイリオ" pitchFamily="50" charset="-128"/>
              <a:ea typeface="メイリオ" pitchFamily="50" charset="-128"/>
              <a:cs typeface="メイリオ" pitchFamily="50" charset="-128"/>
            </a:endParaRPr>
          </a:p>
        </p:txBody>
      </p:sp>
      <p:sp>
        <p:nvSpPr>
          <p:cNvPr id="29" name="テキスト ボックス 28"/>
          <p:cNvSpPr txBox="1"/>
          <p:nvPr/>
        </p:nvSpPr>
        <p:spPr>
          <a:xfrm>
            <a:off x="123633" y="704528"/>
            <a:ext cx="6510187" cy="430887"/>
          </a:xfrm>
          <a:prstGeom prst="rect">
            <a:avLst/>
          </a:prstGeom>
          <a:noFill/>
        </p:spPr>
        <p:txBody>
          <a:bodyPr wrap="square" rtlCol="0">
            <a:spAutoFit/>
          </a:bodyPr>
          <a:lstStyle/>
          <a:p>
            <a:pPr>
              <a:spcAft>
                <a:spcPts val="600"/>
              </a:spcAft>
            </a:pPr>
            <a:r>
              <a:rPr kumimoji="1" lang="ja-JP" altLang="en-US"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６５歳以上</a:t>
            </a:r>
            <a:r>
              <a:rPr lang="ja-JP" altLang="en-US"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の</a:t>
            </a:r>
            <a:r>
              <a:rPr lang="ja-JP" altLang="en-US" sz="1100" smtClean="0">
                <a:latin typeface="HG丸ｺﾞｼｯｸM-PRO" panose="020F0600000000000000" pitchFamily="50" charset="-128"/>
                <a:ea typeface="HG丸ｺﾞｼｯｸM-PRO" panose="020F0600000000000000" pitchFamily="50" charset="-128"/>
                <a:cs typeface="メイリオ" panose="020B0604030504040204" pitchFamily="50" charset="-128"/>
              </a:rPr>
              <a:t>方で、介護</a:t>
            </a:r>
            <a:r>
              <a:rPr lang="ja-JP" altLang="en-US"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予防に対する意欲があり、</a:t>
            </a:r>
            <a:r>
              <a:rPr lang="ja-JP" altLang="en-US" sz="1100" smtClean="0">
                <a:latin typeface="HG丸ｺﾞｼｯｸM-PRO" panose="020F0600000000000000" pitchFamily="50" charset="-128"/>
                <a:ea typeface="HG丸ｺﾞｼｯｸM-PRO" panose="020F0600000000000000" pitchFamily="50" charset="-128"/>
                <a:cs typeface="メイリオ" panose="020B0604030504040204" pitchFamily="50" charset="-128"/>
              </a:rPr>
              <a:t>自ら教室に</a:t>
            </a:r>
            <a:r>
              <a:rPr lang="ja-JP" altLang="en-US"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参加できる方が</a:t>
            </a:r>
            <a:r>
              <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利用できます。介護予防</a:t>
            </a:r>
            <a:r>
              <a:rPr lang="ja-JP" altLang="en-US"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の理解を深めると</a:t>
            </a:r>
            <a:r>
              <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ともに、地域の身近な場所で介護予防の活動を継続できるよう支援します。</a:t>
            </a:r>
            <a:endParaRPr lang="en-US" altLang="ja-JP" sz="1100" dirty="0" smtClean="0">
              <a:latin typeface="HG丸ｺﾞｼｯｸM-PRO" panose="020F0600000000000000" pitchFamily="50" charset="-128"/>
              <a:ea typeface="HG丸ｺﾞｼｯｸM-PRO" panose="020F0600000000000000" pitchFamily="50" charset="-128"/>
              <a:cs typeface="メイリオ" pitchFamily="50" charset="-128"/>
            </a:endParaRPr>
          </a:p>
        </p:txBody>
      </p:sp>
      <p:grpSp>
        <p:nvGrpSpPr>
          <p:cNvPr id="10" name="グループ化 9"/>
          <p:cNvGrpSpPr/>
          <p:nvPr/>
        </p:nvGrpSpPr>
        <p:grpSpPr>
          <a:xfrm>
            <a:off x="204731" y="1208584"/>
            <a:ext cx="6361428" cy="360618"/>
            <a:chOff x="204731" y="1208585"/>
            <a:chExt cx="6361428" cy="360618"/>
          </a:xfrm>
        </p:grpSpPr>
        <p:sp>
          <p:nvSpPr>
            <p:cNvPr id="31" name="角丸四角形 30"/>
            <p:cNvSpPr/>
            <p:nvPr/>
          </p:nvSpPr>
          <p:spPr>
            <a:xfrm>
              <a:off x="204732" y="1209203"/>
              <a:ext cx="6361427" cy="360000"/>
            </a:xfrm>
            <a:prstGeom prst="roundRect">
              <a:avLst/>
            </a:prstGeom>
            <a:solidFill>
              <a:schemeClr val="accent6">
                <a:lumMod val="20000"/>
                <a:lumOff val="80000"/>
              </a:schemeClr>
            </a:solidFill>
            <a:ln w="63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ja-JP" altLang="en-US" sz="10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050" kern="0" spc="-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日常</a:t>
              </a:r>
              <a:r>
                <a:rPr lang="ja-JP" altLang="en-US" sz="1050" kern="0" spc="-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生活を「身体」「栄養」「口腔」「こころ」と総合的にみつめ</a:t>
              </a:r>
              <a:r>
                <a:rPr lang="ja-JP" altLang="en-US" sz="1050" kern="0" spc="-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、予防・</a:t>
              </a:r>
              <a:endParaRPr lang="en-US" altLang="ja-JP" sz="1050" kern="0" spc="-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1050" kern="0" spc="-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改善できるよう指導・実施する介護予防教室です。</a:t>
              </a:r>
              <a:endParaRPr lang="ja-JP" altLang="ja-JP" sz="1050" kern="100" spc="-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 name="片側の 2 つの角を丸めた四角形 2"/>
            <p:cNvSpPr/>
            <p:nvPr/>
          </p:nvSpPr>
          <p:spPr>
            <a:xfrm rot="16200000">
              <a:off x="870731" y="542585"/>
              <a:ext cx="360000" cy="1692000"/>
            </a:xfrm>
            <a:prstGeom prst="round2SameRect">
              <a:avLst/>
            </a:prstGeom>
            <a:solidFill>
              <a:schemeClr val="accent6">
                <a:lumMod val="50000"/>
              </a:schemeClr>
            </a:solidFill>
            <a:ln w="63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lIns="180000" tIns="0" rIns="144000" rtlCol="0" anchor="ctr"/>
            <a:lstStyle/>
            <a:p>
              <a:pPr algn="ctr"/>
              <a:r>
                <a:rPr kumimoji="1" lang="ja-JP" altLang="en-US" sz="16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ちから塾</a:t>
              </a:r>
              <a:endParaRPr kumimoji="1" lang="ja-JP" altLang="en-US" sz="1600" b="1"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grpSp>
      <p:grpSp>
        <p:nvGrpSpPr>
          <p:cNvPr id="56" name="グループ化 55"/>
          <p:cNvGrpSpPr/>
          <p:nvPr/>
        </p:nvGrpSpPr>
        <p:grpSpPr>
          <a:xfrm>
            <a:off x="199843" y="1640632"/>
            <a:ext cx="6366312" cy="360000"/>
            <a:chOff x="199843" y="1748503"/>
            <a:chExt cx="6366312" cy="360000"/>
          </a:xfrm>
        </p:grpSpPr>
        <p:sp>
          <p:nvSpPr>
            <p:cNvPr id="32" name="角丸四角形 31"/>
            <p:cNvSpPr/>
            <p:nvPr/>
          </p:nvSpPr>
          <p:spPr>
            <a:xfrm>
              <a:off x="204728" y="1748503"/>
              <a:ext cx="6361427" cy="360000"/>
            </a:xfrm>
            <a:prstGeom prst="roundRect">
              <a:avLst/>
            </a:prstGeom>
            <a:solidFill>
              <a:schemeClr val="accent6">
                <a:lumMod val="20000"/>
                <a:lumOff val="80000"/>
              </a:schemeClr>
            </a:solidFill>
            <a:ln w="63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くもん式学習療法を用い、</a:t>
              </a:r>
              <a:r>
                <a:rPr lang="ja-JP" altLang="en-US" sz="1050" kern="0" spc="-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個別</a:t>
              </a:r>
              <a:r>
                <a:rPr lang="ja-JP" altLang="en-US" sz="1050" kern="0" spc="-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学習やグループ活動を通して交流や脳</a:t>
              </a:r>
              <a:r>
                <a:rPr lang="ja-JP" altLang="en-US" sz="1050" kern="0" spc="-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の</a:t>
              </a:r>
              <a:endParaRPr lang="en-US" altLang="ja-JP" sz="1050" kern="0" spc="-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1050" kern="0" spc="-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を行う、</a:t>
              </a:r>
              <a:r>
                <a:rPr lang="ja-JP" altLang="en-US" sz="1050" kern="100" spc="-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050" kern="0" spc="-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活性を行う介護予防教室です。</a:t>
              </a:r>
              <a:endParaRPr lang="en-US" altLang="ja-JP" sz="1050" kern="0" spc="-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3" name="片側の 2 つの角を丸めた四角形 32"/>
            <p:cNvSpPr/>
            <p:nvPr/>
          </p:nvSpPr>
          <p:spPr>
            <a:xfrm rot="16200000">
              <a:off x="865843" y="1082503"/>
              <a:ext cx="360000" cy="1692000"/>
            </a:xfrm>
            <a:prstGeom prst="round2SameRect">
              <a:avLst/>
            </a:prstGeom>
            <a:solidFill>
              <a:schemeClr val="accent6">
                <a:lumMod val="50000"/>
              </a:schemeClr>
            </a:solidFill>
            <a:ln w="63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tIns="0" rIns="72000" rtlCol="0" anchor="ctr"/>
            <a:lstStyle/>
            <a:p>
              <a:pPr algn="ctr"/>
              <a:r>
                <a:rPr kumimoji="1" lang="ja-JP" altLang="en-US" sz="16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脳ちから塾</a:t>
              </a:r>
              <a:endParaRPr kumimoji="1" lang="ja-JP" altLang="en-US" sz="1600" b="1"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grpSp>
      <p:grpSp>
        <p:nvGrpSpPr>
          <p:cNvPr id="60" name="グループ化 59"/>
          <p:cNvGrpSpPr/>
          <p:nvPr/>
        </p:nvGrpSpPr>
        <p:grpSpPr>
          <a:xfrm>
            <a:off x="201372" y="2084908"/>
            <a:ext cx="6361427" cy="360000"/>
            <a:chOff x="188671" y="2221250"/>
            <a:chExt cx="6361427" cy="360000"/>
          </a:xfrm>
        </p:grpSpPr>
        <p:sp>
          <p:nvSpPr>
            <p:cNvPr id="34" name="角丸四角形 33"/>
            <p:cNvSpPr/>
            <p:nvPr/>
          </p:nvSpPr>
          <p:spPr>
            <a:xfrm>
              <a:off x="188671" y="2221250"/>
              <a:ext cx="6361427" cy="360000"/>
            </a:xfrm>
            <a:prstGeom prst="roundRect">
              <a:avLst/>
            </a:prstGeom>
            <a:solidFill>
              <a:schemeClr val="accent6">
                <a:lumMod val="20000"/>
                <a:lumOff val="80000"/>
              </a:schemeClr>
            </a:solidFill>
            <a:ln w="63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ja-JP" altLang="en-US" sz="10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050" kern="0" spc="-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「出かける場がほしい」「友達を作りたい」という方を対象にした</a:t>
              </a:r>
              <a:r>
                <a:rPr lang="ja-JP" altLang="en-US" sz="1050" kern="0" spc="-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集まり</a:t>
              </a:r>
              <a:endParaRPr lang="en-US" altLang="ja-JP" sz="1050" kern="0" spc="-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1050" kern="0" spc="-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の</a:t>
              </a:r>
              <a:r>
                <a:rPr lang="ja-JP" altLang="en-US" sz="1050" kern="0" spc="-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場所です。交流、体操などを行います</a:t>
              </a:r>
              <a:r>
                <a:rPr lang="ja-JP" altLang="en-US" sz="1050" kern="0" spc="-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endParaRPr lang="ja-JP" altLang="ja-JP" sz="1050" kern="100" spc="-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5" name="片側の 2 つの角を丸めた四角形 34"/>
            <p:cNvSpPr/>
            <p:nvPr/>
          </p:nvSpPr>
          <p:spPr>
            <a:xfrm rot="16200000">
              <a:off x="865843" y="1555250"/>
              <a:ext cx="360000" cy="1692000"/>
            </a:xfrm>
            <a:prstGeom prst="round2SameRect">
              <a:avLst/>
            </a:prstGeom>
            <a:solidFill>
              <a:schemeClr val="accent6">
                <a:lumMod val="50000"/>
              </a:schemeClr>
            </a:solidFill>
            <a:ln w="63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lIns="180000" tIns="0" rIns="144000" rtlCol="0" anchor="ctr"/>
            <a:lstStyle/>
            <a:p>
              <a:pPr algn="ctr"/>
              <a:r>
                <a:rPr lang="ja-JP" altLang="en-US" sz="16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たまり</a:t>
              </a:r>
              <a:r>
                <a:rPr lang="ja-JP" altLang="en-US" sz="1600" b="1" dirty="0">
                  <a:latin typeface="HG丸ｺﾞｼｯｸM-PRO" panose="020F0600000000000000" pitchFamily="50" charset="-128"/>
                  <a:ea typeface="HG丸ｺﾞｼｯｸM-PRO" panose="020F0600000000000000" pitchFamily="50" charset="-128"/>
                  <a:cs typeface="メイリオ" panose="020B0604030504040204" pitchFamily="50" charset="-128"/>
                </a:rPr>
                <a:t>場</a:t>
              </a:r>
              <a:endParaRPr kumimoji="1" lang="ja-JP" altLang="en-US" sz="1600" b="1"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grpSp>
      <p:grpSp>
        <p:nvGrpSpPr>
          <p:cNvPr id="61" name="グループ化 60"/>
          <p:cNvGrpSpPr/>
          <p:nvPr/>
        </p:nvGrpSpPr>
        <p:grpSpPr>
          <a:xfrm>
            <a:off x="199843" y="2504728"/>
            <a:ext cx="6366315" cy="360618"/>
            <a:chOff x="199843" y="2720752"/>
            <a:chExt cx="6366315" cy="360618"/>
          </a:xfrm>
        </p:grpSpPr>
        <p:sp>
          <p:nvSpPr>
            <p:cNvPr id="36" name="角丸四角形 35"/>
            <p:cNvSpPr/>
            <p:nvPr/>
          </p:nvSpPr>
          <p:spPr>
            <a:xfrm>
              <a:off x="204731" y="2721370"/>
              <a:ext cx="6361427" cy="360000"/>
            </a:xfrm>
            <a:prstGeom prst="roundRect">
              <a:avLst/>
            </a:prstGeom>
            <a:solidFill>
              <a:schemeClr val="accent6">
                <a:lumMod val="20000"/>
                <a:lumOff val="80000"/>
              </a:schemeClr>
            </a:solidFill>
            <a:ln w="63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ja-JP" altLang="en-US"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050" kern="0" spc="-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リズム体操やストレッチ等を用い、運動器の機能が向上するよう</a:t>
              </a:r>
              <a:r>
                <a:rPr lang="ja-JP" altLang="en-US" sz="1050" kern="0" spc="-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にグループ</a:t>
              </a:r>
              <a:endParaRPr lang="en-US" altLang="ja-JP" sz="1050" kern="0" spc="-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1050" kern="0" spc="-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050" kern="0" spc="-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050" kern="0" spc="-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で行う介護予防教室です。</a:t>
              </a:r>
              <a:endParaRPr lang="ja-JP" altLang="ja-JP" sz="1050" kern="100" spc="-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7" name="片側の 2 つの角を丸めた四角形 36"/>
            <p:cNvSpPr/>
            <p:nvPr/>
          </p:nvSpPr>
          <p:spPr>
            <a:xfrm rot="16200000">
              <a:off x="865843" y="2054752"/>
              <a:ext cx="360000" cy="1692000"/>
            </a:xfrm>
            <a:prstGeom prst="round2SameRect">
              <a:avLst/>
            </a:prstGeom>
            <a:solidFill>
              <a:schemeClr val="accent6">
                <a:lumMod val="50000"/>
              </a:schemeClr>
            </a:solidFill>
            <a:ln w="63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lIns="180000" tIns="0" rIns="144000" rtlCol="0" anchor="ctr"/>
            <a:lstStyle/>
            <a:p>
              <a:pPr algn="ctr"/>
              <a:r>
                <a:rPr lang="ja-JP" altLang="en-US" sz="12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いきいき元気運動教室</a:t>
              </a:r>
              <a:endParaRPr kumimoji="1" lang="ja-JP" altLang="en-US" sz="1200" b="1"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grpSp>
      <p:sp>
        <p:nvSpPr>
          <p:cNvPr id="40" name="正方形/長方形 39"/>
          <p:cNvSpPr/>
          <p:nvPr/>
        </p:nvSpPr>
        <p:spPr>
          <a:xfrm>
            <a:off x="3433480" y="5319204"/>
            <a:ext cx="3019856" cy="350390"/>
          </a:xfrm>
          <a:prstGeom prst="rect">
            <a:avLst/>
          </a:prstGeom>
          <a:solidFill>
            <a:schemeClr val="accent4">
              <a:lumMod val="40000"/>
              <a:lumOff val="60000"/>
            </a:schemeClr>
          </a:solidFill>
          <a:ln w="6350">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要支援・要介護認定申請</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43" name="円/楕円 42"/>
          <p:cNvSpPr/>
          <p:nvPr/>
        </p:nvSpPr>
        <p:spPr>
          <a:xfrm>
            <a:off x="5466936" y="6079270"/>
            <a:ext cx="986400" cy="612000"/>
          </a:xfrm>
          <a:prstGeom prst="ellipse">
            <a:avLst/>
          </a:prstGeom>
          <a:solidFill>
            <a:schemeClr val="accent4">
              <a:lumMod val="20000"/>
              <a:lumOff val="80000"/>
            </a:schemeClr>
          </a:solidFill>
          <a:ln w="6350">
            <a:solidFill>
              <a:srgbClr val="FFB26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要介護</a:t>
            </a:r>
            <a:endParaRPr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１～５</a:t>
            </a:r>
            <a:endParaRPr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48" name="正方形/長方形 47"/>
          <p:cNvSpPr/>
          <p:nvPr/>
        </p:nvSpPr>
        <p:spPr>
          <a:xfrm>
            <a:off x="177870" y="8150465"/>
            <a:ext cx="1376662" cy="580665"/>
          </a:xfrm>
          <a:prstGeom prst="rect">
            <a:avLst/>
          </a:prstGeom>
          <a:solidFill>
            <a:schemeClr val="accent4">
              <a:lumMod val="40000"/>
              <a:lumOff val="60000"/>
            </a:schemeClr>
          </a:solidFill>
          <a:ln w="31750" cmpd="dbl">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一般介護予防事業</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p:txBody>
      </p:sp>
      <p:sp>
        <p:nvSpPr>
          <p:cNvPr id="49" name="正方形/長方形 48"/>
          <p:cNvSpPr/>
          <p:nvPr/>
        </p:nvSpPr>
        <p:spPr>
          <a:xfrm>
            <a:off x="1653579" y="8154726"/>
            <a:ext cx="1981153" cy="580665"/>
          </a:xfrm>
          <a:prstGeom prst="rect">
            <a:avLst/>
          </a:prstGeom>
          <a:solidFill>
            <a:schemeClr val="accent4">
              <a:lumMod val="40000"/>
              <a:lumOff val="60000"/>
            </a:schemeClr>
          </a:solidFill>
          <a:ln w="31750" cmpd="dbl">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介護予防・生活支援サービス事業（訪問・通所サービス等）</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p:txBody>
      </p:sp>
      <p:sp>
        <p:nvSpPr>
          <p:cNvPr id="50" name="正方形/長方形 49"/>
          <p:cNvSpPr/>
          <p:nvPr/>
        </p:nvSpPr>
        <p:spPr>
          <a:xfrm>
            <a:off x="3725361" y="8154726"/>
            <a:ext cx="1431144" cy="580665"/>
          </a:xfrm>
          <a:prstGeom prst="rect">
            <a:avLst/>
          </a:prstGeom>
          <a:solidFill>
            <a:schemeClr val="accent4">
              <a:lumMod val="40000"/>
              <a:lumOff val="60000"/>
            </a:schemeClr>
          </a:solidFill>
          <a:ln w="6350">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介護予防サービス（訪問看護、福祉用具貸与等）</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p:txBody>
      </p:sp>
      <p:sp>
        <p:nvSpPr>
          <p:cNvPr id="51" name="正方形/長方形 50"/>
          <p:cNvSpPr/>
          <p:nvPr/>
        </p:nvSpPr>
        <p:spPr>
          <a:xfrm>
            <a:off x="5223780" y="8159190"/>
            <a:ext cx="1339019" cy="580665"/>
          </a:xfrm>
          <a:prstGeom prst="rect">
            <a:avLst/>
          </a:prstGeom>
          <a:solidFill>
            <a:schemeClr val="accent4">
              <a:lumMod val="40000"/>
              <a:lumOff val="60000"/>
            </a:schemeClr>
          </a:solidFill>
          <a:ln w="6350">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施設サービス</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居宅サービス</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地域密着型サービス</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p:txBody>
      </p:sp>
      <p:sp>
        <p:nvSpPr>
          <p:cNvPr id="52" name="角丸四角形 51"/>
          <p:cNvSpPr/>
          <p:nvPr/>
        </p:nvSpPr>
        <p:spPr>
          <a:xfrm>
            <a:off x="152171" y="154975"/>
            <a:ext cx="6481649" cy="2964736"/>
          </a:xfrm>
          <a:prstGeom prst="roundRect">
            <a:avLst>
              <a:gd name="adj" fmla="val 1694"/>
            </a:avLst>
          </a:prstGeom>
          <a:no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p:cNvSpPr/>
          <p:nvPr/>
        </p:nvSpPr>
        <p:spPr>
          <a:xfrm>
            <a:off x="562265" y="322722"/>
            <a:ext cx="2794727" cy="369332"/>
          </a:xfrm>
          <a:prstGeom prst="rect">
            <a:avLst/>
          </a:prstGeom>
          <a:noFill/>
        </p:spPr>
        <p:txBody>
          <a:bodyPr wrap="square" lIns="91440" tIns="45720" rIns="91440" bIns="45720">
            <a:spAutoFit/>
          </a:bodyPr>
          <a:lstStyle/>
          <a:p>
            <a:r>
              <a:rPr lang="ja-JP" altLang="en-US" b="1" dirty="0" smtClean="0">
                <a:ln w="12700" cap="sq" cmpd="sng">
                  <a:noFill/>
                  <a:prstDash val="solid"/>
                </a:ln>
                <a:latin typeface="メイリオ" panose="020B0604030504040204" pitchFamily="50" charset="-128"/>
                <a:ea typeface="メイリオ" panose="020B0604030504040204" pitchFamily="50" charset="-128"/>
                <a:cs typeface="メイリオ" panose="020B0604030504040204" pitchFamily="50" charset="-128"/>
              </a:rPr>
              <a:t>一般介護予防事業</a:t>
            </a:r>
            <a:r>
              <a:rPr lang="ja-JP" altLang="en-US" b="1" dirty="0">
                <a:ln w="12700" cap="sq" cmpd="sng">
                  <a:noFill/>
                  <a:prstDash val="solid"/>
                </a:ln>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b="1" dirty="0" smtClean="0">
                <a:ln w="12700" cap="sq" cmpd="sng">
                  <a:noFill/>
                  <a:prstDash val="solid"/>
                </a:ln>
                <a:latin typeface="メイリオ" panose="020B0604030504040204" pitchFamily="50" charset="-128"/>
                <a:ea typeface="メイリオ" panose="020B0604030504040204" pitchFamily="50" charset="-128"/>
                <a:cs typeface="メイリオ" panose="020B0604030504040204" pitchFamily="50" charset="-128"/>
              </a:rPr>
              <a:t>は？</a:t>
            </a:r>
            <a:endParaRPr lang="ja-JP" altLang="en-US" b="1" dirty="0">
              <a:ln w="12700" cap="sq" cmpd="sng">
                <a:noFill/>
                <a:prstDash val="solid"/>
              </a:ln>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円/楕円 53"/>
          <p:cNvSpPr/>
          <p:nvPr/>
        </p:nvSpPr>
        <p:spPr>
          <a:xfrm>
            <a:off x="274265" y="307506"/>
            <a:ext cx="288000" cy="288000"/>
          </a:xfrm>
          <a:prstGeom prst="ellipse">
            <a:avLst/>
          </a:prstGeom>
          <a:solidFill>
            <a:schemeClr val="accent6">
              <a:lumMod val="5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ja-JP" altLang="en-US" sz="1600" b="1" dirty="0" smtClean="0">
                <a:latin typeface="HGP創英角ｺﾞｼｯｸUB" panose="020B0900000000000000" pitchFamily="50" charset="-128"/>
                <a:ea typeface="HGP創英角ｺﾞｼｯｸUB" panose="020B0900000000000000" pitchFamily="50" charset="-128"/>
              </a:rPr>
              <a:t>！</a:t>
            </a:r>
            <a:endParaRPr kumimoji="1" lang="ja-JP" altLang="en-US" sz="1600" b="1" dirty="0">
              <a:latin typeface="HGP創英角ｺﾞｼｯｸUB" panose="020B0900000000000000" pitchFamily="50" charset="-128"/>
              <a:ea typeface="HGP創英角ｺﾞｼｯｸUB" panose="020B0900000000000000" pitchFamily="50" charset="-128"/>
            </a:endParaRPr>
          </a:p>
        </p:txBody>
      </p:sp>
      <p:sp>
        <p:nvSpPr>
          <p:cNvPr id="55" name="テキスト ボックス 54"/>
          <p:cNvSpPr txBox="1"/>
          <p:nvPr/>
        </p:nvSpPr>
        <p:spPr>
          <a:xfrm>
            <a:off x="188670" y="2888878"/>
            <a:ext cx="6361427" cy="230832"/>
          </a:xfrm>
          <a:prstGeom prst="rect">
            <a:avLst/>
          </a:prstGeom>
          <a:noFill/>
        </p:spPr>
        <p:txBody>
          <a:bodyPr wrap="square" rtlCol="0">
            <a:spAutoFit/>
          </a:bodyPr>
          <a:lstStyle/>
          <a:p>
            <a:pPr eaLnBrk="0" hangingPunct="0">
              <a:spcAft>
                <a:spcPts val="600"/>
              </a:spcAft>
            </a:pPr>
            <a:r>
              <a:rPr lang="en-US" altLang="ja-JP" sz="900" dirty="0" smtClean="0">
                <a:latin typeface="HG丸ｺﾞｼｯｸM-PRO" panose="020F0600000000000000" pitchFamily="50" charset="-128"/>
                <a:ea typeface="HG丸ｺﾞｼｯｸM-PRO" panose="020F0600000000000000" pitchFamily="50" charset="-128"/>
                <a:cs typeface="メイリオ" pitchFamily="50" charset="-128"/>
              </a:rPr>
              <a:t>※</a:t>
            </a:r>
            <a:r>
              <a:rPr lang="ja-JP" altLang="en-US" sz="900" dirty="0" smtClean="0">
                <a:latin typeface="HG丸ｺﾞｼｯｸM-PRO" panose="020F0600000000000000" pitchFamily="50" charset="-128"/>
                <a:ea typeface="HG丸ｺﾞｼｯｸM-PRO" panose="020F0600000000000000" pitchFamily="50" charset="-128"/>
                <a:cs typeface="メイリオ" pitchFamily="50" charset="-128"/>
              </a:rPr>
              <a:t>上記以外にも様々な介護予防教室を開催しています。また、地域団体の希望による介護予防教室の開催もしています。</a:t>
            </a:r>
            <a:endParaRPr lang="en-US" altLang="ja-JP" sz="900" dirty="0" smtClean="0">
              <a:latin typeface="HG丸ｺﾞｼｯｸM-PRO" panose="020F0600000000000000" pitchFamily="50" charset="-128"/>
              <a:ea typeface="HG丸ｺﾞｼｯｸM-PRO" panose="020F0600000000000000" pitchFamily="50" charset="-128"/>
              <a:cs typeface="メイリオ" pitchFamily="50" charset="-128"/>
            </a:endParaRPr>
          </a:p>
        </p:txBody>
      </p:sp>
      <p:sp>
        <p:nvSpPr>
          <p:cNvPr id="63" name="円/楕円 62"/>
          <p:cNvSpPr/>
          <p:nvPr/>
        </p:nvSpPr>
        <p:spPr>
          <a:xfrm>
            <a:off x="274851" y="3417017"/>
            <a:ext cx="288000" cy="288000"/>
          </a:xfrm>
          <a:prstGeom prst="ellipse">
            <a:avLst/>
          </a:prstGeom>
          <a:solidFill>
            <a:srgbClr val="FF9933"/>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ja-JP" altLang="en-US" sz="1600" b="1" dirty="0" smtClean="0">
                <a:latin typeface="HGP創英角ｺﾞｼｯｸUB" panose="020B0900000000000000" pitchFamily="50" charset="-128"/>
                <a:ea typeface="HGP創英角ｺﾞｼｯｸUB" panose="020B0900000000000000" pitchFamily="50" charset="-128"/>
              </a:rPr>
              <a:t>！</a:t>
            </a:r>
            <a:endParaRPr kumimoji="1" lang="ja-JP" altLang="en-US" sz="1600" b="1" dirty="0">
              <a:latin typeface="HGP創英角ｺﾞｼｯｸUB" panose="020B0900000000000000" pitchFamily="50" charset="-128"/>
              <a:ea typeface="HGP創英角ｺﾞｼｯｸUB" panose="020B0900000000000000" pitchFamily="50" charset="-128"/>
            </a:endParaRPr>
          </a:p>
        </p:txBody>
      </p:sp>
      <p:sp>
        <p:nvSpPr>
          <p:cNvPr id="72" name="テキスト ボックス 71"/>
          <p:cNvSpPr txBox="1"/>
          <p:nvPr/>
        </p:nvSpPr>
        <p:spPr>
          <a:xfrm>
            <a:off x="557090" y="5001472"/>
            <a:ext cx="689157" cy="253916"/>
          </a:xfrm>
          <a:prstGeom prst="rect">
            <a:avLst/>
          </a:prstGeom>
          <a:noFill/>
        </p:spPr>
        <p:txBody>
          <a:bodyPr wrap="square" rtlCol="0">
            <a:spAutoFit/>
          </a:bodyPr>
          <a:lstStyle/>
          <a:p>
            <a:pPr eaLnBrk="0" hangingPunct="0">
              <a:spcAft>
                <a:spcPts val="600"/>
              </a:spcAft>
            </a:pPr>
            <a:r>
              <a:rPr lang="ja-JP" altLang="en-US" sz="1050" dirty="0">
                <a:latin typeface="HG丸ｺﾞｼｯｸM-PRO" panose="020F0600000000000000" pitchFamily="50" charset="-128"/>
                <a:ea typeface="HG丸ｺﾞｼｯｸM-PRO" panose="020F0600000000000000" pitchFamily="50" charset="-128"/>
                <a:cs typeface="メイリオ" pitchFamily="50" charset="-128"/>
              </a:rPr>
              <a:t>非該当</a:t>
            </a:r>
            <a:endParaRPr lang="en-US" altLang="ja-JP" sz="1050" dirty="0" smtClean="0">
              <a:latin typeface="HG丸ｺﾞｼｯｸM-PRO" panose="020F0600000000000000" pitchFamily="50" charset="-128"/>
              <a:ea typeface="HG丸ｺﾞｼｯｸM-PRO" panose="020F0600000000000000" pitchFamily="50" charset="-128"/>
              <a:cs typeface="メイリオ" pitchFamily="50" charset="-128"/>
            </a:endParaRPr>
          </a:p>
        </p:txBody>
      </p:sp>
      <p:sp>
        <p:nvSpPr>
          <p:cNvPr id="82" name="テキスト ボックス 81"/>
          <p:cNvSpPr txBox="1"/>
          <p:nvPr/>
        </p:nvSpPr>
        <p:spPr>
          <a:xfrm>
            <a:off x="1202686" y="5142656"/>
            <a:ext cx="689157" cy="253916"/>
          </a:xfrm>
          <a:prstGeom prst="rect">
            <a:avLst/>
          </a:prstGeom>
          <a:noFill/>
        </p:spPr>
        <p:txBody>
          <a:bodyPr wrap="square" rtlCol="0">
            <a:spAutoFit/>
          </a:bodyPr>
          <a:lstStyle/>
          <a:p>
            <a:pPr eaLnBrk="0" hangingPunct="0">
              <a:spcAft>
                <a:spcPts val="600"/>
              </a:spcAft>
            </a:pPr>
            <a:r>
              <a:rPr lang="ja-JP" altLang="en-US" sz="1050" dirty="0" smtClean="0">
                <a:latin typeface="HG丸ｺﾞｼｯｸM-PRO" panose="020F0600000000000000" pitchFamily="50" charset="-128"/>
                <a:ea typeface="HG丸ｺﾞｼｯｸM-PRO" panose="020F0600000000000000" pitchFamily="50" charset="-128"/>
                <a:cs typeface="メイリオ" pitchFamily="50" charset="-128"/>
              </a:rPr>
              <a:t>該当</a:t>
            </a:r>
            <a:endParaRPr lang="en-US" altLang="ja-JP" sz="1050" dirty="0" smtClean="0">
              <a:latin typeface="HG丸ｺﾞｼｯｸM-PRO" panose="020F0600000000000000" pitchFamily="50" charset="-128"/>
              <a:ea typeface="HG丸ｺﾞｼｯｸM-PRO" panose="020F0600000000000000" pitchFamily="50" charset="-128"/>
              <a:cs typeface="メイリオ" pitchFamily="50" charset="-128"/>
            </a:endParaRPr>
          </a:p>
        </p:txBody>
      </p:sp>
      <p:cxnSp>
        <p:nvCxnSpPr>
          <p:cNvPr id="12" name="カギ線コネクタ 11"/>
          <p:cNvCxnSpPr/>
          <p:nvPr/>
        </p:nvCxnSpPr>
        <p:spPr>
          <a:xfrm rot="5400000">
            <a:off x="3577304" y="5970327"/>
            <a:ext cx="648000" cy="1656000"/>
          </a:xfrm>
          <a:prstGeom prst="bentConnector3">
            <a:avLst>
              <a:gd name="adj1" fmla="val 50000"/>
            </a:avLst>
          </a:prstGeom>
          <a:ln w="76200">
            <a:solidFill>
              <a:srgbClr val="FF9933"/>
            </a:solidFill>
            <a:tailEnd type="triangle"/>
          </a:ln>
        </p:spPr>
        <p:style>
          <a:lnRef idx="1">
            <a:schemeClr val="accent1"/>
          </a:lnRef>
          <a:fillRef idx="0">
            <a:schemeClr val="accent1"/>
          </a:fillRef>
          <a:effectRef idx="0">
            <a:schemeClr val="accent1"/>
          </a:effectRef>
          <a:fontRef idx="minor">
            <a:schemeClr val="tx1"/>
          </a:fontRef>
        </p:style>
      </p:cxnSp>
      <p:cxnSp>
        <p:nvCxnSpPr>
          <p:cNvPr id="107" name="カギ線コネクタ 106"/>
          <p:cNvCxnSpPr/>
          <p:nvPr/>
        </p:nvCxnSpPr>
        <p:spPr>
          <a:xfrm rot="16200000" flipV="1">
            <a:off x="2744750" y="5507901"/>
            <a:ext cx="1260000" cy="576000"/>
          </a:xfrm>
          <a:prstGeom prst="bentConnector3">
            <a:avLst>
              <a:gd name="adj1" fmla="val 2247"/>
            </a:avLst>
          </a:prstGeom>
          <a:ln w="76200">
            <a:solidFill>
              <a:srgbClr val="FF9933"/>
            </a:solidFill>
            <a:tailEnd type="triangle"/>
          </a:ln>
        </p:spPr>
        <p:style>
          <a:lnRef idx="1">
            <a:schemeClr val="accent1"/>
          </a:lnRef>
          <a:fillRef idx="0">
            <a:schemeClr val="accent1"/>
          </a:fillRef>
          <a:effectRef idx="0">
            <a:schemeClr val="accent1"/>
          </a:effectRef>
          <a:fontRef idx="minor">
            <a:schemeClr val="tx1"/>
          </a:fontRef>
        </p:style>
      </p:cxnSp>
      <p:sp>
        <p:nvSpPr>
          <p:cNvPr id="44" name="円/楕円 43"/>
          <p:cNvSpPr/>
          <p:nvPr/>
        </p:nvSpPr>
        <p:spPr>
          <a:xfrm>
            <a:off x="4400294" y="6083265"/>
            <a:ext cx="986400" cy="612000"/>
          </a:xfrm>
          <a:prstGeom prst="ellipse">
            <a:avLst/>
          </a:prstGeom>
          <a:solidFill>
            <a:schemeClr val="accent4">
              <a:lumMod val="20000"/>
              <a:lumOff val="80000"/>
            </a:schemeClr>
          </a:solidFill>
          <a:ln w="6350">
            <a:solidFill>
              <a:srgbClr val="FFB26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要支援</a:t>
            </a:r>
            <a:endParaRPr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１・２</a:t>
            </a:r>
            <a:endParaRPr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p:txBody>
      </p:sp>
      <p:cxnSp>
        <p:nvCxnSpPr>
          <p:cNvPr id="133" name="直線矢印コネクタ 132"/>
          <p:cNvCxnSpPr/>
          <p:nvPr/>
        </p:nvCxnSpPr>
        <p:spPr>
          <a:xfrm flipH="1">
            <a:off x="5961065" y="7674033"/>
            <a:ext cx="6727" cy="461800"/>
          </a:xfrm>
          <a:prstGeom prst="straightConnector1">
            <a:avLst/>
          </a:prstGeom>
          <a:ln w="76200">
            <a:solidFill>
              <a:srgbClr val="FF9933"/>
            </a:solidFill>
            <a:tailEnd type="triangle"/>
          </a:ln>
        </p:spPr>
        <p:style>
          <a:lnRef idx="1">
            <a:schemeClr val="accent1"/>
          </a:lnRef>
          <a:fillRef idx="0">
            <a:schemeClr val="accent1"/>
          </a:fillRef>
          <a:effectRef idx="0">
            <a:schemeClr val="accent1"/>
          </a:effectRef>
          <a:fontRef idx="minor">
            <a:schemeClr val="tx1"/>
          </a:fontRef>
        </p:style>
      </p:cxnSp>
      <p:cxnSp>
        <p:nvCxnSpPr>
          <p:cNvPr id="135" name="直線矢印コネクタ 134"/>
          <p:cNvCxnSpPr/>
          <p:nvPr/>
        </p:nvCxnSpPr>
        <p:spPr>
          <a:xfrm flipH="1">
            <a:off x="4738475" y="7685666"/>
            <a:ext cx="6727" cy="461800"/>
          </a:xfrm>
          <a:prstGeom prst="straightConnector1">
            <a:avLst/>
          </a:prstGeom>
          <a:ln w="76200">
            <a:solidFill>
              <a:srgbClr val="FF9933"/>
            </a:solidFill>
            <a:tailEnd type="triangle"/>
          </a:ln>
        </p:spPr>
        <p:style>
          <a:lnRef idx="1">
            <a:schemeClr val="accent1"/>
          </a:lnRef>
          <a:fillRef idx="0">
            <a:schemeClr val="accent1"/>
          </a:fillRef>
          <a:effectRef idx="0">
            <a:schemeClr val="accent1"/>
          </a:effectRef>
          <a:fontRef idx="minor">
            <a:schemeClr val="tx1"/>
          </a:fontRef>
        </p:style>
      </p:cxnSp>
      <p:sp>
        <p:nvSpPr>
          <p:cNvPr id="47" name="正方形/長方形 46"/>
          <p:cNvSpPr/>
          <p:nvPr/>
        </p:nvSpPr>
        <p:spPr>
          <a:xfrm>
            <a:off x="5227136" y="7114157"/>
            <a:ext cx="1339019" cy="621089"/>
          </a:xfrm>
          <a:prstGeom prst="rect">
            <a:avLst/>
          </a:prstGeom>
          <a:solidFill>
            <a:schemeClr val="accent4">
              <a:lumMod val="40000"/>
              <a:lumOff val="60000"/>
            </a:schemeClr>
          </a:solidFill>
          <a:ln w="6350">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居宅介護支援事業所</a:t>
            </a: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がケアプランを作成</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p:txBody>
      </p:sp>
      <p:cxnSp>
        <p:nvCxnSpPr>
          <p:cNvPr id="136" name="直線矢印コネクタ 135"/>
          <p:cNvCxnSpPr/>
          <p:nvPr/>
        </p:nvCxnSpPr>
        <p:spPr>
          <a:xfrm flipH="1">
            <a:off x="2719581" y="7673045"/>
            <a:ext cx="6727" cy="461800"/>
          </a:xfrm>
          <a:prstGeom prst="straightConnector1">
            <a:avLst/>
          </a:prstGeom>
          <a:ln w="76200">
            <a:solidFill>
              <a:srgbClr val="FF9933"/>
            </a:solidFill>
            <a:tailEnd type="triangle"/>
          </a:ln>
        </p:spPr>
        <p:style>
          <a:lnRef idx="1">
            <a:schemeClr val="accent1"/>
          </a:lnRef>
          <a:fillRef idx="0">
            <a:schemeClr val="accent1"/>
          </a:fillRef>
          <a:effectRef idx="0">
            <a:schemeClr val="accent1"/>
          </a:effectRef>
          <a:fontRef idx="minor">
            <a:schemeClr val="tx1"/>
          </a:fontRef>
        </p:style>
      </p:cxnSp>
      <p:cxnSp>
        <p:nvCxnSpPr>
          <p:cNvPr id="138" name="直線矢印コネクタ 137"/>
          <p:cNvCxnSpPr/>
          <p:nvPr/>
        </p:nvCxnSpPr>
        <p:spPr>
          <a:xfrm flipH="1">
            <a:off x="396200" y="4186143"/>
            <a:ext cx="22065" cy="3956653"/>
          </a:xfrm>
          <a:prstGeom prst="straightConnector1">
            <a:avLst/>
          </a:prstGeom>
          <a:ln w="76200" cmpd="sng">
            <a:solidFill>
              <a:srgbClr val="FF9933"/>
            </a:solidFill>
            <a:tailEnd type="triangle"/>
          </a:ln>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199842" y="3861310"/>
            <a:ext cx="6366313" cy="443618"/>
          </a:xfrm>
          <a:prstGeom prst="rect">
            <a:avLst/>
          </a:prstGeom>
          <a:solidFill>
            <a:schemeClr val="accent4">
              <a:lumMod val="40000"/>
              <a:lumOff val="60000"/>
            </a:schemeClr>
          </a:solidFill>
          <a:ln w="6350">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高齢者相談センターまたは市役所にご相談ください。</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（介護保険制度と新しい総合事業についてご説明します。）</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p:txBody>
      </p:sp>
      <p:cxnSp>
        <p:nvCxnSpPr>
          <p:cNvPr id="144" name="直線矢印コネクタ 143"/>
          <p:cNvCxnSpPr/>
          <p:nvPr/>
        </p:nvCxnSpPr>
        <p:spPr>
          <a:xfrm flipH="1">
            <a:off x="1755568" y="6566985"/>
            <a:ext cx="4192" cy="555342"/>
          </a:xfrm>
          <a:prstGeom prst="straightConnector1">
            <a:avLst/>
          </a:prstGeom>
          <a:ln w="76200">
            <a:solidFill>
              <a:srgbClr val="FF9933"/>
            </a:solidFill>
            <a:tailEnd type="triangle"/>
          </a:ln>
        </p:spPr>
        <p:style>
          <a:lnRef idx="1">
            <a:schemeClr val="accent1"/>
          </a:lnRef>
          <a:fillRef idx="0">
            <a:schemeClr val="accent1"/>
          </a:fillRef>
          <a:effectRef idx="0">
            <a:schemeClr val="accent1"/>
          </a:effectRef>
          <a:fontRef idx="minor">
            <a:schemeClr val="tx1"/>
          </a:fontRef>
        </p:style>
      </p:cxnSp>
      <p:sp>
        <p:nvSpPr>
          <p:cNvPr id="9" name="円/楕円 8"/>
          <p:cNvSpPr/>
          <p:nvPr/>
        </p:nvSpPr>
        <p:spPr>
          <a:xfrm>
            <a:off x="764704" y="5566866"/>
            <a:ext cx="1961604" cy="1028245"/>
          </a:xfrm>
          <a:prstGeom prst="ellipse">
            <a:avLst/>
          </a:prstGeom>
          <a:solidFill>
            <a:schemeClr val="accent4">
              <a:lumMod val="20000"/>
              <a:lumOff val="80000"/>
            </a:schemeClr>
          </a:solidFill>
          <a:ln w="6350">
            <a:solidFill>
              <a:srgbClr val="FFB26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介護予防・生活支援サービス事業対象者</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（事業対象者）</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41" name="円/楕円 40"/>
          <p:cNvSpPr/>
          <p:nvPr/>
        </p:nvSpPr>
        <p:spPr>
          <a:xfrm>
            <a:off x="3328866" y="6059874"/>
            <a:ext cx="987325" cy="612000"/>
          </a:xfrm>
          <a:prstGeom prst="ellipse">
            <a:avLst/>
          </a:prstGeom>
          <a:solidFill>
            <a:schemeClr val="accent4">
              <a:lumMod val="20000"/>
              <a:lumOff val="80000"/>
            </a:schemeClr>
          </a:solidFill>
          <a:ln w="6350">
            <a:solidFill>
              <a:srgbClr val="FFB26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非該当</a:t>
            </a:r>
            <a:endParaRPr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p:txBody>
      </p:sp>
      <p:cxnSp>
        <p:nvCxnSpPr>
          <p:cNvPr id="153" name="カギ線コネクタ 152"/>
          <p:cNvCxnSpPr/>
          <p:nvPr/>
        </p:nvCxnSpPr>
        <p:spPr>
          <a:xfrm>
            <a:off x="3762043" y="4883116"/>
            <a:ext cx="864000" cy="432000"/>
          </a:xfrm>
          <a:prstGeom prst="bentConnector2">
            <a:avLst/>
          </a:prstGeom>
          <a:ln w="76200">
            <a:solidFill>
              <a:srgbClr val="FF9933"/>
            </a:solidFill>
            <a:tailEnd type="triangle"/>
          </a:ln>
        </p:spPr>
        <p:style>
          <a:lnRef idx="1">
            <a:schemeClr val="accent1"/>
          </a:lnRef>
          <a:fillRef idx="0">
            <a:schemeClr val="accent1"/>
          </a:fillRef>
          <a:effectRef idx="0">
            <a:schemeClr val="accent1"/>
          </a:effectRef>
          <a:fontRef idx="minor">
            <a:schemeClr val="tx1"/>
          </a:fontRef>
        </p:style>
      </p:cxnSp>
      <p:sp>
        <p:nvSpPr>
          <p:cNvPr id="39" name="正方形/長方形 38"/>
          <p:cNvSpPr/>
          <p:nvPr/>
        </p:nvSpPr>
        <p:spPr>
          <a:xfrm>
            <a:off x="1126156" y="4700498"/>
            <a:ext cx="2857510" cy="436030"/>
          </a:xfrm>
          <a:prstGeom prst="rect">
            <a:avLst/>
          </a:prstGeom>
          <a:solidFill>
            <a:schemeClr val="accent4">
              <a:lumMod val="40000"/>
              <a:lumOff val="60000"/>
            </a:schemeClr>
          </a:solidFill>
          <a:ln w="31750" cmpd="dbl">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基本チェックリストの実施</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algn="ctr"/>
            <a:r>
              <a:rPr lang="en-US" altLang="ja-JP" sz="8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800" dirty="0" smtClean="0">
                <a:solidFill>
                  <a:schemeClr val="tx1"/>
                </a:solidFill>
                <a:latin typeface="HG丸ｺﾞｼｯｸM-PRO" panose="020F0600000000000000" pitchFamily="50" charset="-128"/>
                <a:ea typeface="HG丸ｺﾞｼｯｸM-PRO" panose="020F0600000000000000" pitchFamily="50" charset="-128"/>
              </a:rPr>
              <a:t>必要に応じ認定申請を案内することがあります。</a:t>
            </a:r>
            <a:endParaRPr kumimoji="1" lang="ja-JP" altLang="en-US" sz="800" dirty="0">
              <a:solidFill>
                <a:schemeClr val="tx1"/>
              </a:solidFill>
              <a:latin typeface="HG丸ｺﾞｼｯｸM-PRO" panose="020F0600000000000000" pitchFamily="50" charset="-128"/>
              <a:ea typeface="HG丸ｺﾞｼｯｸM-PRO" panose="020F0600000000000000" pitchFamily="50" charset="-128"/>
            </a:endParaRPr>
          </a:p>
        </p:txBody>
      </p:sp>
      <p:cxnSp>
        <p:nvCxnSpPr>
          <p:cNvPr id="155" name="カギ線コネクタ 154"/>
          <p:cNvCxnSpPr/>
          <p:nvPr/>
        </p:nvCxnSpPr>
        <p:spPr>
          <a:xfrm rot="5400000">
            <a:off x="3409014" y="7481466"/>
            <a:ext cx="612000" cy="720000"/>
          </a:xfrm>
          <a:prstGeom prst="bentConnector3">
            <a:avLst>
              <a:gd name="adj1" fmla="val 50000"/>
            </a:avLst>
          </a:prstGeom>
          <a:ln w="76200">
            <a:solidFill>
              <a:srgbClr val="FF9933"/>
            </a:solidFill>
            <a:tailEnd type="triangle"/>
          </a:ln>
        </p:spPr>
        <p:style>
          <a:lnRef idx="1">
            <a:schemeClr val="accent1"/>
          </a:lnRef>
          <a:fillRef idx="0">
            <a:schemeClr val="accent1"/>
          </a:fillRef>
          <a:effectRef idx="0">
            <a:schemeClr val="accent1"/>
          </a:effectRef>
          <a:fontRef idx="minor">
            <a:schemeClr val="tx1"/>
          </a:fontRef>
        </p:style>
      </p:cxnSp>
      <p:cxnSp>
        <p:nvCxnSpPr>
          <p:cNvPr id="157" name="カギ線コネクタ 156"/>
          <p:cNvCxnSpPr/>
          <p:nvPr/>
        </p:nvCxnSpPr>
        <p:spPr>
          <a:xfrm rot="16200000" flipH="1">
            <a:off x="3916756" y="7698780"/>
            <a:ext cx="612000" cy="288000"/>
          </a:xfrm>
          <a:prstGeom prst="bentConnector3">
            <a:avLst>
              <a:gd name="adj1" fmla="val 50000"/>
            </a:avLst>
          </a:prstGeom>
          <a:ln w="76200">
            <a:solidFill>
              <a:srgbClr val="FF9933"/>
            </a:solidFill>
            <a:tailEnd type="triangle"/>
          </a:ln>
        </p:spPr>
        <p:style>
          <a:lnRef idx="1">
            <a:schemeClr val="accent1"/>
          </a:lnRef>
          <a:fillRef idx="0">
            <a:schemeClr val="accent1"/>
          </a:fillRef>
          <a:effectRef idx="0">
            <a:schemeClr val="accent1"/>
          </a:effectRef>
          <a:fontRef idx="minor">
            <a:schemeClr val="tx1"/>
          </a:fontRef>
        </p:style>
      </p:cxnSp>
      <p:sp>
        <p:nvSpPr>
          <p:cNvPr id="46" name="正方形/長方形 45"/>
          <p:cNvSpPr/>
          <p:nvPr/>
        </p:nvSpPr>
        <p:spPr>
          <a:xfrm>
            <a:off x="3725362" y="7126518"/>
            <a:ext cx="1405438" cy="607184"/>
          </a:xfrm>
          <a:prstGeom prst="rect">
            <a:avLst/>
          </a:prstGeom>
          <a:solidFill>
            <a:schemeClr val="accent4">
              <a:lumMod val="40000"/>
              <a:lumOff val="60000"/>
            </a:schemeClr>
          </a:solidFill>
          <a:ln w="6350">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高齢者相談センターがケアプランを作成</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61" name="角丸四角形 160"/>
          <p:cNvSpPr/>
          <p:nvPr/>
        </p:nvSpPr>
        <p:spPr>
          <a:xfrm>
            <a:off x="152171" y="8952784"/>
            <a:ext cx="6481649" cy="527811"/>
          </a:xfrm>
          <a:prstGeom prst="roundRect">
            <a:avLst>
              <a:gd name="adj" fmla="val 1694"/>
            </a:avLst>
          </a:prstGeom>
          <a:noFill/>
          <a:ln w="19050" cmpd="dbl">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2" name="正方形/長方形 161"/>
          <p:cNvSpPr/>
          <p:nvPr/>
        </p:nvSpPr>
        <p:spPr>
          <a:xfrm>
            <a:off x="5268029" y="9480595"/>
            <a:ext cx="1399526" cy="346130"/>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平成</a:t>
            </a:r>
            <a:r>
              <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29</a:t>
            </a:r>
            <a:r>
              <a:rPr kumimoji="1" lang="ja-JP" altLang="en-US" sz="105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年</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４</a:t>
            </a:r>
            <a:r>
              <a:rPr kumimoji="1" lang="ja-JP" altLang="en-US" sz="105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月</a:t>
            </a: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発行</a:t>
            </a:r>
            <a:endParaRPr lang="en-US" altLang="ja-JP" sz="10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cxnSp>
        <p:nvCxnSpPr>
          <p:cNvPr id="62" name="直線矢印コネクタ 61"/>
          <p:cNvCxnSpPr/>
          <p:nvPr/>
        </p:nvCxnSpPr>
        <p:spPr>
          <a:xfrm flipH="1" flipV="1">
            <a:off x="456350" y="7469593"/>
            <a:ext cx="646090" cy="5080"/>
          </a:xfrm>
          <a:prstGeom prst="straightConnector1">
            <a:avLst/>
          </a:prstGeom>
          <a:ln w="76200">
            <a:solidFill>
              <a:srgbClr val="FF9933"/>
            </a:solidFill>
            <a:tailEnd type="triangle"/>
          </a:ln>
        </p:spPr>
        <p:style>
          <a:lnRef idx="1">
            <a:schemeClr val="accent1"/>
          </a:lnRef>
          <a:fillRef idx="0">
            <a:schemeClr val="accent1"/>
          </a:fillRef>
          <a:effectRef idx="0">
            <a:schemeClr val="accent1"/>
          </a:effectRef>
          <a:fontRef idx="minor">
            <a:schemeClr val="tx1"/>
          </a:fontRef>
        </p:style>
      </p:cxnSp>
      <p:cxnSp>
        <p:nvCxnSpPr>
          <p:cNvPr id="64" name="カギ線コネクタ 63"/>
          <p:cNvCxnSpPr/>
          <p:nvPr/>
        </p:nvCxnSpPr>
        <p:spPr>
          <a:xfrm rot="5400000">
            <a:off x="1262923" y="7474086"/>
            <a:ext cx="612000" cy="720000"/>
          </a:xfrm>
          <a:prstGeom prst="bentConnector3">
            <a:avLst>
              <a:gd name="adj1" fmla="val 50000"/>
            </a:avLst>
          </a:prstGeom>
          <a:ln w="76200">
            <a:solidFill>
              <a:srgbClr val="FF9933"/>
            </a:solidFill>
            <a:tailEnd type="triangle"/>
          </a:ln>
        </p:spPr>
        <p:style>
          <a:lnRef idx="1">
            <a:schemeClr val="accent1"/>
          </a:lnRef>
          <a:fillRef idx="0">
            <a:schemeClr val="accent1"/>
          </a:fillRef>
          <a:effectRef idx="0">
            <a:schemeClr val="accent1"/>
          </a:effectRef>
          <a:fontRef idx="minor">
            <a:schemeClr val="tx1"/>
          </a:fontRef>
        </p:style>
      </p:cxnSp>
      <p:cxnSp>
        <p:nvCxnSpPr>
          <p:cNvPr id="65" name="カギ線コネクタ 64"/>
          <p:cNvCxnSpPr/>
          <p:nvPr/>
        </p:nvCxnSpPr>
        <p:spPr>
          <a:xfrm rot="16200000" flipH="1">
            <a:off x="1765258" y="7688394"/>
            <a:ext cx="612000" cy="288000"/>
          </a:xfrm>
          <a:prstGeom prst="bentConnector3">
            <a:avLst>
              <a:gd name="adj1" fmla="val 50000"/>
            </a:avLst>
          </a:prstGeom>
          <a:ln w="76200">
            <a:solidFill>
              <a:srgbClr val="FF9933"/>
            </a:solidFill>
            <a:tailEnd type="triangle"/>
          </a:ln>
        </p:spPr>
        <p:style>
          <a:lnRef idx="1">
            <a:schemeClr val="accent1"/>
          </a:lnRef>
          <a:fillRef idx="0">
            <a:schemeClr val="accent1"/>
          </a:fillRef>
          <a:effectRef idx="0">
            <a:schemeClr val="accent1"/>
          </a:effectRef>
          <a:fontRef idx="minor">
            <a:schemeClr val="tx1"/>
          </a:fontRef>
        </p:style>
      </p:cxnSp>
      <p:sp>
        <p:nvSpPr>
          <p:cNvPr id="45" name="正方形/長方形 44"/>
          <p:cNvSpPr/>
          <p:nvPr/>
        </p:nvSpPr>
        <p:spPr>
          <a:xfrm>
            <a:off x="752253" y="7139777"/>
            <a:ext cx="2882479" cy="580665"/>
          </a:xfrm>
          <a:prstGeom prst="rect">
            <a:avLst/>
          </a:prstGeom>
          <a:solidFill>
            <a:schemeClr val="accent4">
              <a:lumMod val="40000"/>
              <a:lumOff val="60000"/>
            </a:schemeClr>
          </a:solidFill>
          <a:ln w="31750" cmpd="dbl">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高齢者相談センターがケアプランを作成</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（介護予防ケアマネジメント）</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1229806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3697</TotalTime>
  <Words>331</Words>
  <Application>Microsoft Office PowerPoint</Application>
  <PresentationFormat>A4 210 x 297 mm</PresentationFormat>
  <Paragraphs>84</Paragraphs>
  <Slides>2</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HGP創英角ｺﾞｼｯｸUB</vt:lpstr>
      <vt:lpstr>HG丸ｺﾞｼｯｸM-PRO</vt:lpstr>
      <vt:lpstr>ＭＳ Ｐゴシック</vt:lpstr>
      <vt:lpstr>メイリオ</vt:lpstr>
      <vt:lpstr>Arial</vt:lpstr>
      <vt:lpstr>Calibri</vt:lpstr>
      <vt:lpstr>Calibri Light</vt:lpstr>
      <vt:lpstr>Office テーマ</vt:lpstr>
      <vt:lpstr>PowerPoint プレゼンテーション</vt:lpstr>
      <vt:lpstr>PowerPoint プレゼンテーション</vt:lpstr>
    </vt:vector>
  </TitlesOfParts>
  <Company>MURC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iwana</dc:creator>
  <cp:lastModifiedBy>近藤　真理子</cp:lastModifiedBy>
  <cp:revision>195</cp:revision>
  <cp:lastPrinted>2017-08-13T04:54:27Z</cp:lastPrinted>
  <dcterms:created xsi:type="dcterms:W3CDTF">2014-12-24T09:57:48Z</dcterms:created>
  <dcterms:modified xsi:type="dcterms:W3CDTF">2017-08-13T04:54:29Z</dcterms:modified>
</cp:coreProperties>
</file>