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EEBF7"/>
    <a:srgbClr val="D2DEEF"/>
    <a:srgbClr val="5B9BD5"/>
    <a:srgbClr val="EAEFF7"/>
    <a:srgbClr val="B1B9C1"/>
    <a:srgbClr val="AEDEAA"/>
    <a:srgbClr val="003300"/>
    <a:srgbClr val="FFFFFF"/>
    <a:srgbClr val="F7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225" autoAdjust="0"/>
  </p:normalViewPr>
  <p:slideViewPr>
    <p:cSldViewPr>
      <p:cViewPr varScale="1">
        <p:scale>
          <a:sx n="51" d="100"/>
          <a:sy n="51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576" cy="496887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6" cy="496887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16010763-E9E9-411F-99E5-3A99E298C7E4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2"/>
            <a:ext cx="2949576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40" y="9440862"/>
            <a:ext cx="2949576" cy="49688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AC83D8A6-1322-4D73-A658-C1564612A57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739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6967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DBAB380D-4F29-4205-87E7-5DBF5E5E2A24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59" cy="4472701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7" cy="49696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25059F1B-76AB-432D-951B-E66C1E539A2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46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103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13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19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797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406901"/>
            <a:ext cx="7886700" cy="1362075"/>
          </a:xfrm>
        </p:spPr>
        <p:txBody>
          <a:bodyPr anchor="t"/>
          <a:lstStyle>
            <a:lvl1pPr>
              <a:defRPr sz="3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906713"/>
            <a:ext cx="78867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452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2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535113"/>
            <a:ext cx="386715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74876"/>
            <a:ext cx="386715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535113"/>
            <a:ext cx="386834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74876"/>
            <a:ext cx="386834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637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99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594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85801"/>
            <a:ext cx="3009900" cy="1160463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998" y="685800"/>
            <a:ext cx="4725590" cy="54864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88" y="1846264"/>
            <a:ext cx="3009900" cy="432593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84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806" y="4800600"/>
            <a:ext cx="5382816" cy="566738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8806" y="685801"/>
            <a:ext cx="5382816" cy="40417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8806" y="5367338"/>
            <a:ext cx="5382816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529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02EE3-4CFE-416B-A7F2-CDFE267F873A}" type="datetimeFigureOut">
              <a:rPr kumimoji="1" lang="ja-JP" altLang="en-US" smtClean="0"/>
              <a:pPr/>
              <a:t>2017/10/5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FD46F-C8B4-4070-B208-C7C1EF5D9F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07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611559" y="1412775"/>
            <a:ext cx="8136905" cy="4887577"/>
          </a:xfrm>
          <a:prstGeom prst="roundRect">
            <a:avLst>
              <a:gd name="adj" fmla="val 6899"/>
            </a:avLst>
          </a:prstGeom>
          <a:noFill/>
          <a:ln w="25400" cmpd="dbl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83568" y="3447291"/>
            <a:ext cx="898225" cy="1061829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介護予防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・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日常生活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支援総合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事業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（新しい</a:t>
            </a:r>
            <a:endParaRPr lang="en-US" altLang="ja-JP" sz="105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50" dirty="0" smtClean="0">
                <a:solidFill>
                  <a:prstClr val="black"/>
                </a:solidFill>
                <a:latin typeface="ＭＳ Ｐゴシック"/>
              </a:rPr>
              <a:t>総合</a:t>
            </a:r>
            <a:r>
              <a:rPr lang="ja-JP" altLang="en-US" sz="1050" dirty="0">
                <a:solidFill>
                  <a:prstClr val="black"/>
                </a:solidFill>
                <a:latin typeface="ＭＳ Ｐゴシック"/>
              </a:rPr>
              <a:t>事業）</a:t>
            </a:r>
            <a:endParaRPr lang="en-US" altLang="ja-JP" sz="105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821793" y="2849197"/>
            <a:ext cx="1238039" cy="40011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介護</a:t>
            </a:r>
            <a:r>
              <a:rPr lang="ja-JP" altLang="en-US" sz="1000" dirty="0">
                <a:solidFill>
                  <a:prstClr val="black"/>
                </a:solidFill>
                <a:latin typeface="ＭＳ Ｐゴシック"/>
              </a:rPr>
              <a:t>予防・生活支援サービス事業</a:t>
            </a:r>
            <a:endParaRPr lang="en-US" altLang="ja-JP" sz="10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831707" y="5461115"/>
            <a:ext cx="1804189" cy="246221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一般</a:t>
            </a:r>
            <a:r>
              <a:rPr lang="ja-JP" altLang="en-US" sz="1000" dirty="0">
                <a:solidFill>
                  <a:prstClr val="black"/>
                </a:solidFill>
                <a:latin typeface="ＭＳ Ｐゴシック"/>
              </a:rPr>
              <a:t>介護予防事業</a:t>
            </a:r>
            <a:endParaRPr lang="en-US" altLang="ja-JP" sz="10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72239" y="1876762"/>
            <a:ext cx="1022199" cy="4001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lIns="36000" rIns="0">
            <a:spAutoFit/>
          </a:bodyPr>
          <a:lstStyle/>
          <a:p>
            <a:pPr algn="just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訪問型サービス</a:t>
            </a:r>
            <a:endParaRPr lang="en-US" altLang="ja-JP" sz="100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（第１号訪問事業）</a:t>
            </a:r>
            <a:endParaRPr lang="en-US" altLang="ja-JP" sz="10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572239" y="2852936"/>
            <a:ext cx="1022199" cy="4001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lIns="36000" rIns="0">
            <a:spAutoFit/>
          </a:bodyPr>
          <a:lstStyle/>
          <a:p>
            <a:pPr algn="just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通所型サービス</a:t>
            </a:r>
            <a:endParaRPr lang="en-US" altLang="ja-JP" sz="100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（第１号通所事業）</a:t>
            </a:r>
            <a:endParaRPr lang="en-US" altLang="ja-JP" sz="10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564277" y="3799168"/>
            <a:ext cx="2005118" cy="4001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lIns="36000" rIns="0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その他の生活</a:t>
            </a:r>
            <a:r>
              <a:rPr lang="ja-JP" altLang="en-US" sz="1000" dirty="0">
                <a:solidFill>
                  <a:prstClr val="black"/>
                </a:solidFill>
                <a:latin typeface="ＭＳ Ｐゴシック"/>
              </a:rPr>
              <a:t>支援</a:t>
            </a: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サービス</a:t>
            </a:r>
            <a:endParaRPr lang="en-US" altLang="ja-JP" sz="1000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（第１号生活支援事業）</a:t>
            </a:r>
            <a:endParaRPr lang="ja-JP" altLang="en-US" sz="10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561580" y="4715852"/>
            <a:ext cx="1946524" cy="4001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lIns="36000" rIns="0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介護予防ケアマネジメント</a:t>
            </a:r>
            <a:endParaRPr lang="en-US" altLang="ja-JP" sz="1000" dirty="0" smtClean="0">
              <a:solidFill>
                <a:prstClr val="black"/>
              </a:solidFill>
              <a:latin typeface="ＭＳ Ｐゴシック"/>
            </a:endParaRPr>
          </a:p>
          <a:p>
            <a:pPr algn="just" fontAlgn="base"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（第１号介護</a:t>
            </a:r>
            <a:r>
              <a:rPr lang="ja-JP" altLang="en-US" sz="1000" dirty="0">
                <a:solidFill>
                  <a:prstClr val="black"/>
                </a:solidFill>
                <a:latin typeface="ＭＳ Ｐゴシック"/>
              </a:rPr>
              <a:t>予防支援</a:t>
            </a:r>
            <a:r>
              <a:rPr lang="ja-JP" altLang="en-US" sz="1000" dirty="0" smtClean="0">
                <a:solidFill>
                  <a:prstClr val="black"/>
                </a:solidFill>
                <a:latin typeface="ＭＳ Ｐゴシック"/>
              </a:rPr>
              <a:t>事業）</a:t>
            </a:r>
            <a:endParaRPr lang="en-US" altLang="ja-JP" sz="1000" dirty="0">
              <a:solidFill>
                <a:prstClr val="black"/>
              </a:solidFill>
              <a:latin typeface="ＭＳ Ｐゴシック"/>
            </a:endParaRPr>
          </a:p>
        </p:txBody>
      </p:sp>
      <p:cxnSp>
        <p:nvCxnSpPr>
          <p:cNvPr id="32" name="直線コネクタ 31"/>
          <p:cNvCxnSpPr>
            <a:stCxn id="23" idx="3"/>
            <a:endCxn id="26" idx="1"/>
          </p:cNvCxnSpPr>
          <p:nvPr/>
        </p:nvCxnSpPr>
        <p:spPr>
          <a:xfrm flipV="1">
            <a:off x="1581793" y="3049252"/>
            <a:ext cx="240000" cy="9289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23" idx="3"/>
            <a:endCxn id="27" idx="1"/>
          </p:cNvCxnSpPr>
          <p:nvPr/>
        </p:nvCxnSpPr>
        <p:spPr>
          <a:xfrm>
            <a:off x="1581793" y="3978206"/>
            <a:ext cx="249914" cy="16060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26" idx="3"/>
            <a:endCxn id="28" idx="1"/>
          </p:cNvCxnSpPr>
          <p:nvPr/>
        </p:nvCxnSpPr>
        <p:spPr>
          <a:xfrm flipV="1">
            <a:off x="3059832" y="2076817"/>
            <a:ext cx="512407" cy="9724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26" idx="3"/>
            <a:endCxn id="29" idx="1"/>
          </p:cNvCxnSpPr>
          <p:nvPr/>
        </p:nvCxnSpPr>
        <p:spPr>
          <a:xfrm>
            <a:off x="3059832" y="3049252"/>
            <a:ext cx="512407" cy="37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6" idx="3"/>
            <a:endCxn id="30" idx="1"/>
          </p:cNvCxnSpPr>
          <p:nvPr/>
        </p:nvCxnSpPr>
        <p:spPr>
          <a:xfrm>
            <a:off x="3059832" y="3049252"/>
            <a:ext cx="504445" cy="94997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26" idx="3"/>
            <a:endCxn id="31" idx="1"/>
          </p:cNvCxnSpPr>
          <p:nvPr/>
        </p:nvCxnSpPr>
        <p:spPr>
          <a:xfrm>
            <a:off x="3059832" y="3049252"/>
            <a:ext cx="501748" cy="1866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2185673" y="5792522"/>
            <a:ext cx="2026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solidFill>
                  <a:prstClr val="black"/>
                </a:solidFill>
              </a:rPr>
              <a:t>・第１号被保険者の全ての者</a:t>
            </a:r>
            <a:endParaRPr lang="en-US" altLang="ja-JP" sz="900" dirty="0" smtClean="0">
              <a:solidFill>
                <a:prstClr val="black"/>
              </a:solidFill>
            </a:endParaRPr>
          </a:p>
          <a:p>
            <a:pPr marL="87313" indent="-87313"/>
            <a:r>
              <a:rPr lang="ja-JP" altLang="en-US" sz="900" dirty="0" smtClean="0">
                <a:solidFill>
                  <a:prstClr val="black"/>
                </a:solidFill>
              </a:rPr>
              <a:t>・その支援のための活動に関わる者</a:t>
            </a:r>
            <a:endParaRPr lang="ja-JP" altLang="en-US" sz="900" dirty="0">
              <a:solidFill>
                <a:prstClr val="black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18242" y="3347507"/>
            <a:ext cx="137464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solidFill>
                  <a:prstClr val="black"/>
                </a:solidFill>
              </a:rPr>
              <a:t>（従来の要支援者）</a:t>
            </a:r>
            <a:endParaRPr lang="en-US" altLang="ja-JP" sz="900" dirty="0" smtClean="0">
              <a:solidFill>
                <a:prstClr val="black"/>
              </a:solidFill>
            </a:endParaRPr>
          </a:p>
          <a:p>
            <a:pPr marL="87313" indent="-87313" algn="just">
              <a:spcBef>
                <a:spcPts val="600"/>
              </a:spcBef>
            </a:pPr>
            <a:r>
              <a:rPr lang="ja-JP" altLang="en-US" sz="900" dirty="0" smtClean="0">
                <a:solidFill>
                  <a:prstClr val="black"/>
                </a:solidFill>
              </a:rPr>
              <a:t>・要支援認定を受け　　　　</a:t>
            </a:r>
            <a:r>
              <a:rPr lang="ja-JP" altLang="en-US" sz="900" dirty="0" err="1" smtClean="0">
                <a:solidFill>
                  <a:prstClr val="black"/>
                </a:solidFill>
              </a:rPr>
              <a:t>た</a:t>
            </a:r>
            <a:r>
              <a:rPr lang="ja-JP" altLang="en-US" sz="900" dirty="0" smtClean="0">
                <a:solidFill>
                  <a:prstClr val="black"/>
                </a:solidFill>
              </a:rPr>
              <a:t>者（要支援者）</a:t>
            </a:r>
            <a:endParaRPr lang="en-US" altLang="ja-JP" sz="900" dirty="0" smtClean="0">
              <a:solidFill>
                <a:prstClr val="black"/>
              </a:solidFill>
            </a:endParaRPr>
          </a:p>
          <a:p>
            <a:pPr marL="87313" indent="-87313" algn="just">
              <a:spcBef>
                <a:spcPts val="600"/>
              </a:spcBef>
            </a:pPr>
            <a:r>
              <a:rPr lang="ja-JP" altLang="en-US" sz="900" dirty="0" smtClean="0">
                <a:solidFill>
                  <a:prstClr val="black"/>
                </a:solidFill>
              </a:rPr>
              <a:t>・</a:t>
            </a:r>
            <a:r>
              <a:rPr lang="ja-JP" altLang="en-US" sz="900" dirty="0">
                <a:solidFill>
                  <a:prstClr val="black"/>
                </a:solidFill>
              </a:rPr>
              <a:t>基本チェックリスト</a:t>
            </a:r>
            <a:r>
              <a:rPr lang="ja-JP" altLang="en-US" sz="900" dirty="0" smtClean="0">
                <a:solidFill>
                  <a:prstClr val="black"/>
                </a:solidFill>
              </a:rPr>
              <a:t>該当者（介護予防・生活支援サービス対象事業者）</a:t>
            </a:r>
            <a:endParaRPr lang="ja-JP" altLang="en-US" sz="900" dirty="0">
              <a:solidFill>
                <a:prstClr val="black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14582" y="1340768"/>
            <a:ext cx="1009790" cy="507831"/>
          </a:xfrm>
          <a:prstGeom prst="rect">
            <a:avLst/>
          </a:prstGeom>
          <a:noFill/>
        </p:spPr>
        <p:txBody>
          <a:bodyPr wrap="square" lIns="36000" rIns="0" rtlCol="0">
            <a:spAutoFit/>
          </a:bodyPr>
          <a:lstStyle/>
          <a:p>
            <a:endParaRPr lang="en-US" altLang="ja-JP" sz="900" dirty="0" smtClean="0"/>
          </a:p>
          <a:p>
            <a:pPr marL="87313" indent="-87313"/>
            <a:r>
              <a:rPr lang="ja-JP" altLang="en-US" sz="900" dirty="0" smtClean="0"/>
              <a:t>・現行の訪問</a:t>
            </a:r>
            <a:endParaRPr lang="en-US" altLang="ja-JP" sz="900" dirty="0" smtClean="0"/>
          </a:p>
          <a:p>
            <a:pPr marL="87313" indent="-87313"/>
            <a:r>
              <a:rPr lang="ja-JP" altLang="en-US" sz="900" dirty="0"/>
              <a:t>　</a:t>
            </a:r>
            <a:r>
              <a:rPr lang="ja-JP" altLang="en-US" sz="900" dirty="0" smtClean="0"/>
              <a:t>介護相当</a:t>
            </a:r>
            <a:endParaRPr kumimoji="1" lang="ja-JP" altLang="en-US" sz="9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82603" y="1985065"/>
            <a:ext cx="579252" cy="507831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endParaRPr lang="en-US" altLang="ja-JP" sz="900" dirty="0" smtClean="0"/>
          </a:p>
          <a:p>
            <a:r>
              <a:rPr lang="ja-JP" altLang="en-US" sz="900" dirty="0" smtClean="0"/>
              <a:t>・多様な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サービス</a:t>
            </a:r>
            <a:endParaRPr kumimoji="1" lang="ja-JP" altLang="en-US" sz="900" dirty="0"/>
          </a:p>
        </p:txBody>
      </p:sp>
      <p:cxnSp>
        <p:nvCxnSpPr>
          <p:cNvPr id="42" name="直線コネクタ 41"/>
          <p:cNvCxnSpPr>
            <a:stCxn id="28" idx="3"/>
            <a:endCxn id="40" idx="1"/>
          </p:cNvCxnSpPr>
          <p:nvPr/>
        </p:nvCxnSpPr>
        <p:spPr>
          <a:xfrm flipV="1">
            <a:off x="4594438" y="1594684"/>
            <a:ext cx="120144" cy="482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stCxn id="28" idx="3"/>
            <a:endCxn id="41" idx="1"/>
          </p:cNvCxnSpPr>
          <p:nvPr/>
        </p:nvCxnSpPr>
        <p:spPr>
          <a:xfrm>
            <a:off x="4594438" y="2076817"/>
            <a:ext cx="188165" cy="16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endCxn id="71" idx="1"/>
          </p:cNvCxnSpPr>
          <p:nvPr/>
        </p:nvCxnSpPr>
        <p:spPr>
          <a:xfrm flipV="1">
            <a:off x="5461224" y="1628073"/>
            <a:ext cx="242468" cy="138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41" idx="3"/>
            <a:endCxn id="70" idx="1"/>
          </p:cNvCxnSpPr>
          <p:nvPr/>
        </p:nvCxnSpPr>
        <p:spPr>
          <a:xfrm flipV="1">
            <a:off x="5361855" y="1849614"/>
            <a:ext cx="347123" cy="389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1" idx="3"/>
            <a:endCxn id="72" idx="1"/>
          </p:cNvCxnSpPr>
          <p:nvPr/>
        </p:nvCxnSpPr>
        <p:spPr>
          <a:xfrm flipV="1">
            <a:off x="5361855" y="2063607"/>
            <a:ext cx="341836" cy="175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41" idx="3"/>
            <a:endCxn id="73" idx="1"/>
          </p:cNvCxnSpPr>
          <p:nvPr/>
        </p:nvCxnSpPr>
        <p:spPr>
          <a:xfrm>
            <a:off x="5361855" y="2238981"/>
            <a:ext cx="341837" cy="4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41" idx="3"/>
            <a:endCxn id="74" idx="1"/>
          </p:cNvCxnSpPr>
          <p:nvPr/>
        </p:nvCxnSpPr>
        <p:spPr>
          <a:xfrm>
            <a:off x="5361855" y="2238981"/>
            <a:ext cx="357588" cy="251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774168" y="2602746"/>
            <a:ext cx="707492" cy="507831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endParaRPr lang="en-US" altLang="ja-JP" sz="900" dirty="0" smtClean="0"/>
          </a:p>
          <a:p>
            <a:r>
              <a:rPr lang="ja-JP" altLang="en-US" sz="900" dirty="0" smtClean="0"/>
              <a:t>・現行の通所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介護相当</a:t>
            </a:r>
            <a:endParaRPr kumimoji="1" lang="ja-JP" altLang="en-US" sz="9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782603" y="3065185"/>
            <a:ext cx="579252" cy="507831"/>
          </a:xfrm>
          <a:prstGeom prst="rect">
            <a:avLst/>
          </a:prstGeom>
          <a:noFill/>
        </p:spPr>
        <p:txBody>
          <a:bodyPr wrap="none" lIns="36000" rIns="36000" rtlCol="0">
            <a:spAutoFit/>
          </a:bodyPr>
          <a:lstStyle/>
          <a:p>
            <a:endParaRPr lang="en-US" altLang="ja-JP" sz="900" dirty="0" smtClean="0"/>
          </a:p>
          <a:p>
            <a:r>
              <a:rPr lang="ja-JP" altLang="en-US" sz="900" dirty="0" smtClean="0"/>
              <a:t>・多様な</a:t>
            </a:r>
            <a:endParaRPr lang="en-US" altLang="ja-JP" sz="900" dirty="0" smtClean="0"/>
          </a:p>
          <a:p>
            <a:r>
              <a:rPr lang="ja-JP" altLang="en-US" sz="900" dirty="0" smtClean="0"/>
              <a:t>　サービス</a:t>
            </a:r>
            <a:endParaRPr kumimoji="1" lang="ja-JP" altLang="en-US" sz="900" dirty="0"/>
          </a:p>
        </p:txBody>
      </p:sp>
      <p:cxnSp>
        <p:nvCxnSpPr>
          <p:cNvPr id="51" name="直線コネクタ 50"/>
          <p:cNvCxnSpPr>
            <a:stCxn id="29" idx="3"/>
            <a:endCxn id="49" idx="1"/>
          </p:cNvCxnSpPr>
          <p:nvPr/>
        </p:nvCxnSpPr>
        <p:spPr>
          <a:xfrm flipV="1">
            <a:off x="4594438" y="2856662"/>
            <a:ext cx="179730" cy="19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29" idx="3"/>
            <a:endCxn id="50" idx="1"/>
          </p:cNvCxnSpPr>
          <p:nvPr/>
        </p:nvCxnSpPr>
        <p:spPr>
          <a:xfrm>
            <a:off x="4594438" y="3052991"/>
            <a:ext cx="188165" cy="266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49" idx="3"/>
            <a:endCxn id="75" idx="1"/>
          </p:cNvCxnSpPr>
          <p:nvPr/>
        </p:nvCxnSpPr>
        <p:spPr>
          <a:xfrm flipV="1">
            <a:off x="5481660" y="2850178"/>
            <a:ext cx="254501" cy="648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50" idx="3"/>
            <a:endCxn id="76" idx="1"/>
          </p:cNvCxnSpPr>
          <p:nvPr/>
        </p:nvCxnSpPr>
        <p:spPr>
          <a:xfrm flipV="1">
            <a:off x="5361855" y="3066203"/>
            <a:ext cx="375965" cy="252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50" idx="3"/>
            <a:endCxn id="77" idx="1"/>
          </p:cNvCxnSpPr>
          <p:nvPr/>
        </p:nvCxnSpPr>
        <p:spPr>
          <a:xfrm flipV="1">
            <a:off x="5361855" y="3278950"/>
            <a:ext cx="384841" cy="40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50" idx="3"/>
            <a:endCxn id="78" idx="1"/>
          </p:cNvCxnSpPr>
          <p:nvPr/>
        </p:nvCxnSpPr>
        <p:spPr>
          <a:xfrm>
            <a:off x="5361855" y="3319101"/>
            <a:ext cx="384841" cy="203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30" idx="3"/>
            <a:endCxn id="79" idx="1"/>
          </p:cNvCxnSpPr>
          <p:nvPr/>
        </p:nvCxnSpPr>
        <p:spPr>
          <a:xfrm flipV="1">
            <a:off x="5569395" y="3865445"/>
            <a:ext cx="154733" cy="133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30" idx="3"/>
            <a:endCxn id="80" idx="1"/>
          </p:cNvCxnSpPr>
          <p:nvPr/>
        </p:nvCxnSpPr>
        <p:spPr>
          <a:xfrm>
            <a:off x="5569395" y="3999223"/>
            <a:ext cx="154733" cy="80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30" idx="3"/>
          </p:cNvCxnSpPr>
          <p:nvPr/>
        </p:nvCxnSpPr>
        <p:spPr>
          <a:xfrm>
            <a:off x="5569395" y="3999223"/>
            <a:ext cx="312626" cy="449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365095" y="5450741"/>
            <a:ext cx="2268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②　</a:t>
            </a:r>
            <a:r>
              <a:rPr lang="ja-JP" altLang="en-US" sz="900" dirty="0" smtClean="0">
                <a:solidFill>
                  <a:prstClr val="black"/>
                </a:solidFill>
              </a:rPr>
              <a:t>介護</a:t>
            </a:r>
            <a:r>
              <a:rPr lang="ja-JP" altLang="en-US" sz="900" dirty="0">
                <a:solidFill>
                  <a:prstClr val="black"/>
                </a:solidFill>
              </a:rPr>
              <a:t>予防普及啓発</a:t>
            </a:r>
            <a:r>
              <a:rPr lang="ja-JP" altLang="en-US" sz="900" dirty="0" smtClean="0">
                <a:solidFill>
                  <a:prstClr val="black"/>
                </a:solidFill>
              </a:rPr>
              <a:t>事業</a:t>
            </a:r>
            <a:endParaRPr kumimoji="1" lang="ja-JP" altLang="en-US" sz="9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365095" y="5661248"/>
            <a:ext cx="2268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③　</a:t>
            </a:r>
            <a:r>
              <a:rPr lang="ja-JP" altLang="en-US" sz="900" dirty="0" smtClean="0">
                <a:solidFill>
                  <a:prstClr val="black"/>
                </a:solidFill>
              </a:rPr>
              <a:t>地域介護予防活動支援事業</a:t>
            </a:r>
            <a:endParaRPr kumimoji="1" lang="ja-JP" altLang="en-US" sz="9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365095" y="5877272"/>
            <a:ext cx="2268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④　</a:t>
            </a:r>
            <a:r>
              <a:rPr lang="ja-JP" altLang="en-US" sz="900" dirty="0" smtClean="0">
                <a:solidFill>
                  <a:prstClr val="black"/>
                </a:solidFill>
              </a:rPr>
              <a:t>一般</a:t>
            </a:r>
            <a:r>
              <a:rPr lang="ja-JP" altLang="en-US" sz="900" dirty="0">
                <a:solidFill>
                  <a:prstClr val="black"/>
                </a:solidFill>
              </a:rPr>
              <a:t>介護予防事業評価</a:t>
            </a:r>
            <a:r>
              <a:rPr lang="ja-JP" altLang="en-US" sz="900" dirty="0" smtClean="0">
                <a:solidFill>
                  <a:prstClr val="black"/>
                </a:solidFill>
              </a:rPr>
              <a:t>事業</a:t>
            </a:r>
            <a:endParaRPr kumimoji="1" lang="ja-JP" altLang="en-US" sz="9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365095" y="6098813"/>
            <a:ext cx="2268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⑤　</a:t>
            </a:r>
            <a:r>
              <a:rPr lang="ja-JP" altLang="en-US" sz="900" dirty="0" smtClean="0">
                <a:solidFill>
                  <a:prstClr val="black"/>
                </a:solidFill>
              </a:rPr>
              <a:t>地域</a:t>
            </a:r>
            <a:r>
              <a:rPr lang="ja-JP" altLang="en-US" sz="900" dirty="0">
                <a:solidFill>
                  <a:prstClr val="black"/>
                </a:solidFill>
              </a:rPr>
              <a:t>リハビリテーション</a:t>
            </a:r>
            <a:r>
              <a:rPr lang="ja-JP" altLang="en-US" sz="900" dirty="0" smtClean="0">
                <a:solidFill>
                  <a:prstClr val="black"/>
                </a:solidFill>
              </a:rPr>
              <a:t>活動支援事業</a:t>
            </a:r>
            <a:endParaRPr kumimoji="1" lang="ja-JP" altLang="en-US" sz="900" dirty="0"/>
          </a:p>
        </p:txBody>
      </p:sp>
      <p:cxnSp>
        <p:nvCxnSpPr>
          <p:cNvPr id="64" name="直線コネクタ 63"/>
          <p:cNvCxnSpPr>
            <a:stCxn id="27" idx="3"/>
            <a:endCxn id="60" idx="1"/>
          </p:cNvCxnSpPr>
          <p:nvPr/>
        </p:nvCxnSpPr>
        <p:spPr>
          <a:xfrm flipV="1">
            <a:off x="3635896" y="5519991"/>
            <a:ext cx="729199" cy="64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3610726" y="5621138"/>
            <a:ext cx="729199" cy="146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>
            <a:stCxn id="27" idx="3"/>
            <a:endCxn id="62" idx="1"/>
          </p:cNvCxnSpPr>
          <p:nvPr/>
        </p:nvCxnSpPr>
        <p:spPr>
          <a:xfrm>
            <a:off x="3635896" y="5584226"/>
            <a:ext cx="729199" cy="362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27" idx="3"/>
            <a:endCxn id="63" idx="1"/>
          </p:cNvCxnSpPr>
          <p:nvPr/>
        </p:nvCxnSpPr>
        <p:spPr>
          <a:xfrm>
            <a:off x="3635896" y="5584226"/>
            <a:ext cx="729199" cy="583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>
            <a:stCxn id="27" idx="3"/>
            <a:endCxn id="69" idx="1"/>
          </p:cNvCxnSpPr>
          <p:nvPr/>
        </p:nvCxnSpPr>
        <p:spPr>
          <a:xfrm flipV="1">
            <a:off x="3635896" y="5303967"/>
            <a:ext cx="729199" cy="280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365095" y="5234717"/>
            <a:ext cx="2268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>
                <a:solidFill>
                  <a:prstClr val="black"/>
                </a:solidFill>
              </a:rPr>
              <a:t>①　介護</a:t>
            </a:r>
            <a:r>
              <a:rPr lang="ja-JP" altLang="en-US" sz="900" dirty="0">
                <a:solidFill>
                  <a:prstClr val="black"/>
                </a:solidFill>
              </a:rPr>
              <a:t>予防把握</a:t>
            </a:r>
            <a:r>
              <a:rPr lang="ja-JP" altLang="en-US" sz="900" dirty="0" smtClean="0">
                <a:solidFill>
                  <a:prstClr val="black"/>
                </a:solidFill>
              </a:rPr>
              <a:t>事業</a:t>
            </a:r>
            <a:endParaRPr kumimoji="1" lang="ja-JP" altLang="en-US" sz="9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08978" y="1780364"/>
            <a:ext cx="2880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②　訪問型サービス</a:t>
            </a:r>
            <a:r>
              <a:rPr lang="en-US" altLang="ja-JP" sz="900" dirty="0" smtClean="0"/>
              <a:t>A</a:t>
            </a:r>
            <a:r>
              <a:rPr lang="ja-JP" altLang="en-US" sz="900" dirty="0" smtClean="0"/>
              <a:t>（緩和した基準によるサービス）</a:t>
            </a:r>
            <a:endParaRPr kumimoji="1" lang="ja-JP" altLang="en-US" sz="9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03692" y="1558823"/>
            <a:ext cx="838691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tIns="0" bIns="0" rtlCol="0">
            <a:spAutoFit/>
          </a:bodyPr>
          <a:lstStyle/>
          <a:p>
            <a:r>
              <a:rPr lang="ja-JP" altLang="en-US" sz="900" dirty="0" smtClean="0"/>
              <a:t>①　訪問介護</a:t>
            </a:r>
            <a:endParaRPr kumimoji="1" lang="ja-JP" altLang="en-US" sz="9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703691" y="1994357"/>
            <a:ext cx="2895751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③　訪問型サービス</a:t>
            </a:r>
            <a:r>
              <a:rPr lang="en-US" altLang="ja-JP" sz="900" dirty="0" smtClean="0"/>
              <a:t>B</a:t>
            </a:r>
            <a:r>
              <a:rPr lang="ja-JP" altLang="en-US" sz="900" dirty="0" smtClean="0"/>
              <a:t>（住民主体による支援）</a:t>
            </a:r>
            <a:endParaRPr kumimoji="1" lang="ja-JP" altLang="en-US" sz="9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703692" y="2210381"/>
            <a:ext cx="289575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④　訪問型サービス</a:t>
            </a:r>
            <a:r>
              <a:rPr lang="en-US" altLang="ja-JP" sz="900" dirty="0" smtClean="0"/>
              <a:t>C</a:t>
            </a:r>
            <a:r>
              <a:rPr lang="ja-JP" altLang="en-US" sz="900" dirty="0" smtClean="0"/>
              <a:t>（短期集中予防サービス）</a:t>
            </a:r>
            <a:endParaRPr kumimoji="1" lang="ja-JP" altLang="en-US" sz="9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719443" y="2420888"/>
            <a:ext cx="288000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⑤　訪問型サービス</a:t>
            </a:r>
            <a:r>
              <a:rPr lang="en-US" altLang="ja-JP" sz="900" dirty="0" smtClean="0"/>
              <a:t>D</a:t>
            </a:r>
            <a:r>
              <a:rPr lang="ja-JP" altLang="en-US" sz="900" dirty="0" smtClean="0"/>
              <a:t>（移動支援）</a:t>
            </a:r>
            <a:endParaRPr kumimoji="1" lang="ja-JP" altLang="en-US" sz="9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736161" y="2780928"/>
            <a:ext cx="838691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tIns="0" bIns="0" rtlCol="0">
            <a:spAutoFit/>
          </a:bodyPr>
          <a:lstStyle/>
          <a:p>
            <a:r>
              <a:rPr lang="ja-JP" altLang="en-US" sz="900" dirty="0" smtClean="0"/>
              <a:t>①　通所介護</a:t>
            </a:r>
            <a:endParaRPr kumimoji="1" lang="ja-JP" altLang="en-US" sz="9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737820" y="2996953"/>
            <a:ext cx="2861565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②　通所型サービス</a:t>
            </a:r>
            <a:r>
              <a:rPr lang="en-US" altLang="ja-JP" sz="900" dirty="0" smtClean="0"/>
              <a:t>A</a:t>
            </a:r>
            <a:r>
              <a:rPr lang="ja-JP" altLang="en-US" sz="900" dirty="0" smtClean="0"/>
              <a:t>（緩和した基準によるサービス）</a:t>
            </a:r>
            <a:endParaRPr kumimoji="1" lang="ja-JP" altLang="en-US" sz="9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746696" y="3209700"/>
            <a:ext cx="2852746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③　通所型サービス</a:t>
            </a:r>
            <a:r>
              <a:rPr lang="en-US" altLang="ja-JP" sz="900" dirty="0" smtClean="0"/>
              <a:t>B</a:t>
            </a:r>
            <a:r>
              <a:rPr lang="ja-JP" altLang="en-US" sz="900" dirty="0" smtClean="0"/>
              <a:t>（住民主体による支援）</a:t>
            </a:r>
            <a:endParaRPr kumimoji="1" lang="ja-JP" altLang="en-US" sz="9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746696" y="3452897"/>
            <a:ext cx="2851882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④　通所型サービス</a:t>
            </a:r>
            <a:r>
              <a:rPr lang="en-US" altLang="ja-JP" sz="900" dirty="0" smtClean="0"/>
              <a:t>C</a:t>
            </a:r>
            <a:r>
              <a:rPr lang="ja-JP" altLang="en-US" sz="900" dirty="0" smtClean="0"/>
              <a:t>（短期集中予防サービス）</a:t>
            </a:r>
            <a:endParaRPr kumimoji="1" lang="ja-JP" altLang="en-US" sz="9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724128" y="3794557"/>
            <a:ext cx="2864850" cy="14177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①　栄養改善の目的とした配食</a:t>
            </a:r>
            <a:endParaRPr kumimoji="1" lang="ja-JP" altLang="en-US" sz="9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724128" y="4010582"/>
            <a:ext cx="2864850" cy="1384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ja-JP" altLang="en-US" sz="900" dirty="0" smtClean="0"/>
              <a:t>②　住民ボランティア等が行う見守り</a:t>
            </a:r>
            <a:endParaRPr kumimoji="1" lang="ja-JP" altLang="en-US" sz="9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737820" y="4245796"/>
            <a:ext cx="2851158" cy="41549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tIns="0" bIns="0" rtlCol="0">
            <a:spAutoFit/>
          </a:bodyPr>
          <a:lstStyle/>
          <a:p>
            <a:pPr marL="174625" indent="-174625" algn="just"/>
            <a:r>
              <a:rPr lang="ja-JP" altLang="en-US" sz="900" dirty="0" smtClean="0"/>
              <a:t>③　訪問型サービス、通所型サービスに準じる自立支援に資する生活支援（訪問型サービス・通所型サービスの一体的提供等）</a:t>
            </a:r>
            <a:endParaRPr kumimoji="1" lang="ja-JP" altLang="en-US" sz="9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540624" y="4725144"/>
            <a:ext cx="3279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</a:rPr>
              <a:t>　上記はサービスの典型例として示しているもの。市町村はこの例を</a:t>
            </a:r>
            <a:endParaRPr lang="en-US" altLang="ja-JP" sz="800" dirty="0" smtClean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800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+mn-ea"/>
              </a:rPr>
              <a:t>　踏まえて、地域の実情に応じた、サービス内容を検討する。</a:t>
            </a:r>
            <a:endParaRPr lang="ja-JP" altLang="en-US" sz="8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4397615" y="5623217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4397615" y="6053802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/楕円 83"/>
          <p:cNvSpPr/>
          <p:nvPr/>
        </p:nvSpPr>
        <p:spPr>
          <a:xfrm>
            <a:off x="4397615" y="5410644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/楕円 84"/>
          <p:cNvSpPr/>
          <p:nvPr/>
        </p:nvSpPr>
        <p:spPr>
          <a:xfrm>
            <a:off x="4397615" y="5184520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円/楕円 85"/>
          <p:cNvSpPr/>
          <p:nvPr/>
        </p:nvSpPr>
        <p:spPr>
          <a:xfrm>
            <a:off x="5736504" y="1951578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5736504" y="1739005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5736504" y="1512881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5736161" y="2164326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5771349" y="2947941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円/楕円 90"/>
          <p:cNvSpPr/>
          <p:nvPr/>
        </p:nvSpPr>
        <p:spPr>
          <a:xfrm>
            <a:off x="5772731" y="2739936"/>
            <a:ext cx="216024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円/楕円 91"/>
          <p:cNvSpPr/>
          <p:nvPr/>
        </p:nvSpPr>
        <p:spPr>
          <a:xfrm>
            <a:off x="5780534" y="3405717"/>
            <a:ext cx="210646" cy="216024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95536" y="1268760"/>
            <a:ext cx="2664296" cy="792088"/>
          </a:xfrm>
          <a:prstGeom prst="round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厚生労働省が示す</a:t>
            </a:r>
            <a:endParaRPr lang="en-US" altLang="ja-JP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サービスの典型例</a:t>
            </a:r>
            <a:endParaRPr lang="ja-JP" altLang="en-US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6" name="コンテンツ プレースホルダ 2"/>
          <p:cNvSpPr txBox="1">
            <a:spLocks/>
          </p:cNvSpPr>
          <p:nvPr/>
        </p:nvSpPr>
        <p:spPr>
          <a:xfrm>
            <a:off x="0" y="764704"/>
            <a:ext cx="9144000" cy="49005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300"/>
              </a:spcBef>
              <a:buClr>
                <a:schemeClr val="accent3"/>
              </a:buClr>
              <a:defRPr/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年度総合事業の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構成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7453"/>
          </a:xfrm>
          <a:noFill/>
        </p:spPr>
        <p:txBody>
          <a:bodyPr bIns="36000" anchor="b" anchorCtr="0">
            <a:no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 　</a:t>
            </a:r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豊川市の総合事業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8" name="直線コネクタ 9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50800" cmpd="thinThick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角丸四角形 98"/>
          <p:cNvSpPr/>
          <p:nvPr/>
        </p:nvSpPr>
        <p:spPr>
          <a:xfrm>
            <a:off x="6783304" y="183122"/>
            <a:ext cx="2360696" cy="318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0" rtlCol="0" anchor="b" anchorCtr="0">
            <a:spAutoFit/>
          </a:bodyPr>
          <a:lstStyle/>
          <a:p>
            <a:pPr algn="ctr"/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資料６　　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459596" y="189160"/>
            <a:ext cx="1008112" cy="3988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7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イオン</Template>
  <TotalTime>5198</TotalTime>
  <Words>128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Blank</vt:lpstr>
      <vt:lpstr> 　豊川市の総合事業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介護予防・日常生活支援総合事業（新しい総合事業） の実施について</dc:title>
  <dc:creator>豊橋市役所</dc:creator>
  <cp:lastModifiedBy>近藤　真理子</cp:lastModifiedBy>
  <cp:revision>540</cp:revision>
  <cp:lastPrinted>2017-08-13T05:09:02Z</cp:lastPrinted>
  <dcterms:created xsi:type="dcterms:W3CDTF">2016-07-11T01:01:21Z</dcterms:created>
  <dcterms:modified xsi:type="dcterms:W3CDTF">2017-10-05T10:07:22Z</dcterms:modified>
</cp:coreProperties>
</file>