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8" r:id="rId3"/>
    <p:sldId id="259" r:id="rId4"/>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CCECFF"/>
    <a:srgbClr val="00CC00"/>
    <a:srgbClr val="CCFFCC"/>
    <a:srgbClr val="00CC66"/>
    <a:srgbClr val="99CCFF"/>
    <a:srgbClr val="00FF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2" autoAdjust="0"/>
    <p:restoredTop sz="94660"/>
  </p:normalViewPr>
  <p:slideViewPr>
    <p:cSldViewPr snapToGrid="0">
      <p:cViewPr>
        <p:scale>
          <a:sx n="90" d="100"/>
          <a:sy n="90" d="100"/>
        </p:scale>
        <p:origin x="774"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49787" cy="498693"/>
          </a:xfrm>
          <a:prstGeom prst="rect">
            <a:avLst/>
          </a:prstGeom>
        </p:spPr>
        <p:txBody>
          <a:bodyPr vert="horz" lIns="91446" tIns="45724" rIns="91446" bIns="4572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4"/>
            <a:ext cx="2949787" cy="498693"/>
          </a:xfrm>
          <a:prstGeom prst="rect">
            <a:avLst/>
          </a:prstGeom>
        </p:spPr>
        <p:txBody>
          <a:bodyPr vert="horz" lIns="91446" tIns="45724" rIns="91446" bIns="45724" rtlCol="0"/>
          <a:lstStyle>
            <a:lvl1pPr algn="r">
              <a:defRPr sz="1200"/>
            </a:lvl1pPr>
          </a:lstStyle>
          <a:p>
            <a:fld id="{03E9EB35-1963-465A-8B84-5C34EB1C55FB}" type="datetimeFigureOut">
              <a:rPr kumimoji="1" lang="ja-JP" altLang="en-US" smtClean="0"/>
              <a:t>2025/10/23</a:t>
            </a:fld>
            <a:endParaRPr kumimoji="1" lang="ja-JP" altLang="en-US"/>
          </a:p>
        </p:txBody>
      </p:sp>
      <p:sp>
        <p:nvSpPr>
          <p:cNvPr id="4" name="スライド イメージ プレースホルダー 3"/>
          <p:cNvSpPr>
            <a:spLocks noGrp="1" noRot="1" noChangeAspect="1"/>
          </p:cNvSpPr>
          <p:nvPr>
            <p:ph type="sldImg" idx="2"/>
          </p:nvPr>
        </p:nvSpPr>
        <p:spPr>
          <a:xfrm>
            <a:off x="2243138" y="1241425"/>
            <a:ext cx="2320925" cy="3354388"/>
          </a:xfrm>
          <a:prstGeom prst="rect">
            <a:avLst/>
          </a:prstGeom>
          <a:noFill/>
          <a:ln w="12700">
            <a:solidFill>
              <a:prstClr val="black"/>
            </a:solidFill>
          </a:ln>
        </p:spPr>
        <p:txBody>
          <a:bodyPr vert="horz" lIns="91446" tIns="45724" rIns="91446" bIns="45724" rtlCol="0" anchor="ctr"/>
          <a:lstStyle/>
          <a:p>
            <a:endParaRPr lang="ja-JP" altLang="en-US"/>
          </a:p>
        </p:txBody>
      </p:sp>
      <p:sp>
        <p:nvSpPr>
          <p:cNvPr id="5" name="ノート プレースホルダー 4"/>
          <p:cNvSpPr>
            <a:spLocks noGrp="1"/>
          </p:cNvSpPr>
          <p:nvPr>
            <p:ph type="body" sz="quarter" idx="3"/>
          </p:nvPr>
        </p:nvSpPr>
        <p:spPr>
          <a:xfrm>
            <a:off x="680720" y="4783310"/>
            <a:ext cx="5445760" cy="3913614"/>
          </a:xfrm>
          <a:prstGeom prst="rect">
            <a:avLst/>
          </a:prstGeom>
        </p:spPr>
        <p:txBody>
          <a:bodyPr vert="horz" lIns="91446" tIns="45724" rIns="91446" bIns="4572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8"/>
            <a:ext cx="2949787" cy="498692"/>
          </a:xfrm>
          <a:prstGeom prst="rect">
            <a:avLst/>
          </a:prstGeom>
        </p:spPr>
        <p:txBody>
          <a:bodyPr vert="horz" lIns="91446" tIns="45724" rIns="91446" bIns="4572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8"/>
            <a:ext cx="2949787" cy="498692"/>
          </a:xfrm>
          <a:prstGeom prst="rect">
            <a:avLst/>
          </a:prstGeom>
        </p:spPr>
        <p:txBody>
          <a:bodyPr vert="horz" lIns="91446" tIns="45724" rIns="91446" bIns="45724" rtlCol="0" anchor="b"/>
          <a:lstStyle>
            <a:lvl1pPr algn="r">
              <a:defRPr sz="1200"/>
            </a:lvl1pPr>
          </a:lstStyle>
          <a:p>
            <a:fld id="{749D69D7-BC4B-46DE-86C9-1952CADE2FA0}" type="slidenum">
              <a:rPr kumimoji="1" lang="ja-JP" altLang="en-US" smtClean="0"/>
              <a:t>‹#›</a:t>
            </a:fld>
            <a:endParaRPr kumimoji="1" lang="ja-JP" altLang="en-US"/>
          </a:p>
        </p:txBody>
      </p:sp>
    </p:spTree>
    <p:extLst>
      <p:ext uri="{BB962C8B-B14F-4D97-AF65-F5344CB8AC3E}">
        <p14:creationId xmlns:p14="http://schemas.microsoft.com/office/powerpoint/2010/main" val="8254851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49D69D7-BC4B-46DE-86C9-1952CADE2FA0}" type="slidenum">
              <a:rPr kumimoji="1" lang="ja-JP" altLang="en-US" smtClean="0"/>
              <a:t>1</a:t>
            </a:fld>
            <a:endParaRPr kumimoji="1" lang="ja-JP" altLang="en-US"/>
          </a:p>
        </p:txBody>
      </p:sp>
    </p:spTree>
    <p:extLst>
      <p:ext uri="{BB962C8B-B14F-4D97-AF65-F5344CB8AC3E}">
        <p14:creationId xmlns:p14="http://schemas.microsoft.com/office/powerpoint/2010/main" val="3496050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49D69D7-BC4B-46DE-86C9-1952CADE2FA0}" type="slidenum">
              <a:rPr kumimoji="1" lang="ja-JP" altLang="en-US" smtClean="0"/>
              <a:t>2</a:t>
            </a:fld>
            <a:endParaRPr kumimoji="1" lang="ja-JP" altLang="en-US"/>
          </a:p>
        </p:txBody>
      </p:sp>
    </p:spTree>
    <p:extLst>
      <p:ext uri="{BB962C8B-B14F-4D97-AF65-F5344CB8AC3E}">
        <p14:creationId xmlns:p14="http://schemas.microsoft.com/office/powerpoint/2010/main" val="148220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49D69D7-BC4B-46DE-86C9-1952CADE2FA0}" type="slidenum">
              <a:rPr kumimoji="1" lang="ja-JP" altLang="en-US" smtClean="0"/>
              <a:t>3</a:t>
            </a:fld>
            <a:endParaRPr kumimoji="1" lang="ja-JP" altLang="en-US"/>
          </a:p>
        </p:txBody>
      </p:sp>
    </p:spTree>
    <p:extLst>
      <p:ext uri="{BB962C8B-B14F-4D97-AF65-F5344CB8AC3E}">
        <p14:creationId xmlns:p14="http://schemas.microsoft.com/office/powerpoint/2010/main" val="123646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36003CD-F035-4BE8-AA5B-9436975CDE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667997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36003CD-F035-4BE8-AA5B-9436975CDE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4172113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36003CD-F035-4BE8-AA5B-9436975CDE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3405721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36003CD-F035-4BE8-AA5B-9436975CDE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03542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36003CD-F035-4BE8-AA5B-9436975CDE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346033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36003CD-F035-4BE8-AA5B-9436975CDE19}"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4216851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36003CD-F035-4BE8-AA5B-9436975CDE19}" type="datetimeFigureOut">
              <a:rPr kumimoji="1" lang="ja-JP" altLang="en-US" smtClean="0"/>
              <a:t>2025/10/23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65882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36003CD-F035-4BE8-AA5B-9436975CDE19}" type="datetimeFigureOut">
              <a:rPr kumimoji="1" lang="ja-JP" altLang="en-US" smtClean="0"/>
              <a:t>2025/10/23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454963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6003CD-F035-4BE8-AA5B-9436975CDE19}" type="datetimeFigureOut">
              <a:rPr kumimoji="1" lang="ja-JP" altLang="en-US" smtClean="0"/>
              <a:t>2025/10/23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89041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36003CD-F035-4BE8-AA5B-9436975CDE19}"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1793578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36003CD-F035-4BE8-AA5B-9436975CDE19}"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4076689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36003CD-F035-4BE8-AA5B-9436975CDE19}" type="datetimeFigureOut">
              <a:rPr kumimoji="1" lang="ja-JP" altLang="en-US" smtClean="0"/>
              <a:t>2025/10/23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0771850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図 28">
            <a:extLst>
              <a:ext uri="{FF2B5EF4-FFF2-40B4-BE49-F238E27FC236}">
                <a16:creationId xmlns:a16="http://schemas.microsoft.com/office/drawing/2014/main" id="{714CDFAD-A224-5F9D-3387-A72851C1A1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23764" y="6137643"/>
            <a:ext cx="2772473" cy="2524760"/>
          </a:xfrm>
          <a:prstGeom prst="rect">
            <a:avLst/>
          </a:prstGeom>
        </p:spPr>
      </p:pic>
      <p:pic>
        <p:nvPicPr>
          <p:cNvPr id="22" name="図 21">
            <a:extLst>
              <a:ext uri="{FF2B5EF4-FFF2-40B4-BE49-F238E27FC236}">
                <a16:creationId xmlns:a16="http://schemas.microsoft.com/office/drawing/2014/main" id="{6EDF8F23-8DE9-00A4-8E1A-0F34AED4DE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6246" y="6137643"/>
            <a:ext cx="2832707" cy="2452878"/>
          </a:xfrm>
          <a:prstGeom prst="rect">
            <a:avLst/>
          </a:prstGeom>
        </p:spPr>
      </p:pic>
      <p:sp>
        <p:nvSpPr>
          <p:cNvPr id="7" name="四角形: 角を丸くする 6">
            <a:extLst>
              <a:ext uri="{FF2B5EF4-FFF2-40B4-BE49-F238E27FC236}">
                <a16:creationId xmlns:a16="http://schemas.microsoft.com/office/drawing/2014/main" id="{3488B59C-5291-B0A5-08AE-065B416E16EF}"/>
              </a:ext>
            </a:extLst>
          </p:cNvPr>
          <p:cNvSpPr/>
          <p:nvPr/>
        </p:nvSpPr>
        <p:spPr>
          <a:xfrm>
            <a:off x="404848" y="3562968"/>
            <a:ext cx="6026150" cy="2155335"/>
          </a:xfrm>
          <a:prstGeom prst="roundRect">
            <a:avLst/>
          </a:prstGeom>
          <a:noFill/>
          <a:ln w="317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テキスト ボックス 1">
            <a:extLst>
              <a:ext uri="{FF2B5EF4-FFF2-40B4-BE49-F238E27FC236}">
                <a16:creationId xmlns:a16="http://schemas.microsoft.com/office/drawing/2014/main" id="{22222DD5-EBE5-7BA4-5235-B33302D42ED5}"/>
              </a:ext>
            </a:extLst>
          </p:cNvPr>
          <p:cNvSpPr txBox="1"/>
          <p:nvPr/>
        </p:nvSpPr>
        <p:spPr>
          <a:xfrm>
            <a:off x="178686" y="425134"/>
            <a:ext cx="6500627" cy="1077218"/>
          </a:xfrm>
          <a:prstGeom prst="rect">
            <a:avLst/>
          </a:prstGeom>
          <a:noFill/>
        </p:spPr>
        <p:txBody>
          <a:bodyPr wrap="square" rtlCol="0">
            <a:spAutoFit/>
          </a:bodyPr>
          <a:lstStyle/>
          <a:p>
            <a:pPr algn="ctr"/>
            <a:r>
              <a:rPr kumimoji="1" lang="ja-JP" altLang="en-US" sz="3200" dirty="0">
                <a:solidFill>
                  <a:srgbClr val="008000"/>
                </a:solidFill>
                <a:latin typeface="HGP創英角ｺﾞｼｯｸUB" panose="020B0900000000000000" pitchFamily="50" charset="-128"/>
                <a:ea typeface="HGP創英角ｺﾞｼｯｸUB" panose="020B0900000000000000" pitchFamily="50" charset="-128"/>
              </a:rPr>
              <a:t>パートナーシップ・ファミリーシップ制度</a:t>
            </a:r>
            <a:endParaRPr kumimoji="1" lang="en-US" altLang="ja-JP" sz="3200" dirty="0">
              <a:solidFill>
                <a:srgbClr val="008000"/>
              </a:solidFill>
              <a:latin typeface="HGP創英角ｺﾞｼｯｸUB" panose="020B0900000000000000" pitchFamily="50" charset="-128"/>
              <a:ea typeface="HGP創英角ｺﾞｼｯｸUB" panose="020B0900000000000000" pitchFamily="50" charset="-128"/>
            </a:endParaRPr>
          </a:p>
          <a:p>
            <a:pPr algn="ctr"/>
            <a:r>
              <a:rPr lang="ja-JP" altLang="en-US" sz="3200" dirty="0">
                <a:solidFill>
                  <a:srgbClr val="008000"/>
                </a:solidFill>
                <a:latin typeface="HGP創英角ｺﾞｼｯｸUB" panose="020B0900000000000000" pitchFamily="50" charset="-128"/>
                <a:ea typeface="HGP創英角ｺﾞｼｯｸUB" panose="020B0900000000000000" pitchFamily="50" charset="-128"/>
              </a:rPr>
              <a:t>愛知県内自治体間連携について</a:t>
            </a:r>
            <a:endParaRPr kumimoji="1" lang="ja-JP" altLang="en-US" sz="3200" dirty="0">
              <a:solidFill>
                <a:srgbClr val="008000"/>
              </a:solidFill>
              <a:latin typeface="HGP創英角ｺﾞｼｯｸUB" panose="020B0900000000000000" pitchFamily="50" charset="-128"/>
              <a:ea typeface="HGP創英角ｺﾞｼｯｸUB" panose="020B0900000000000000" pitchFamily="50" charset="-128"/>
            </a:endParaRPr>
          </a:p>
        </p:txBody>
      </p:sp>
      <p:sp>
        <p:nvSpPr>
          <p:cNvPr id="4" name="正方形/長方形 3">
            <a:extLst>
              <a:ext uri="{FF2B5EF4-FFF2-40B4-BE49-F238E27FC236}">
                <a16:creationId xmlns:a16="http://schemas.microsoft.com/office/drawing/2014/main" id="{4DE1DD70-D956-8E0E-4127-E78473AAA4B9}"/>
              </a:ext>
            </a:extLst>
          </p:cNvPr>
          <p:cNvSpPr/>
          <p:nvPr/>
        </p:nvSpPr>
        <p:spPr>
          <a:xfrm>
            <a:off x="-31869" y="-62702"/>
            <a:ext cx="6886442" cy="322243"/>
          </a:xfrm>
          <a:prstGeom prst="rect">
            <a:avLst/>
          </a:prstGeom>
          <a:solidFill>
            <a:schemeClr val="accent6">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2A79B8D1-6C76-14B7-3DBF-B1B9A4170246}"/>
              </a:ext>
            </a:extLst>
          </p:cNvPr>
          <p:cNvSpPr txBox="1"/>
          <p:nvPr/>
        </p:nvSpPr>
        <p:spPr>
          <a:xfrm>
            <a:off x="324992" y="1618827"/>
            <a:ext cx="6354319" cy="2092881"/>
          </a:xfrm>
          <a:prstGeom prst="rect">
            <a:avLst/>
          </a:prstGeom>
          <a:noFill/>
        </p:spPr>
        <p:txBody>
          <a:bodyPr wrap="square" rtlCol="0">
            <a:spAutoFit/>
          </a:bodyPr>
          <a:lstStyle/>
          <a:p>
            <a:r>
              <a:rPr lang="ja-JP" altLang="en-US" sz="1400" dirty="0">
                <a:latin typeface="BIZ UDPゴシック" panose="020B0400000000000000" pitchFamily="50" charset="-128"/>
                <a:ea typeface="BIZ UDPゴシック" panose="020B0400000000000000" pitchFamily="50" charset="-128"/>
              </a:rPr>
              <a:t>　豊川市パートナーシップ・ファミリーシップ宣誓制度とは、互いを人生のパートナーとする２人が日常生活において相互に協力し合うこと、またその２人の一方または双方の子をはじめとする三親等内の近親者などとの関係を含めて家族であると宣誓したことを、豊川市が証明するものです。</a:t>
            </a:r>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愛知県内で同様の制度を実施している</a:t>
            </a:r>
            <a:r>
              <a:rPr kumimoji="1" lang="en-US" altLang="ja-JP" sz="1400" dirty="0">
                <a:latin typeface="BIZ UDPゴシック" panose="020B0400000000000000" pitchFamily="50" charset="-128"/>
                <a:ea typeface="BIZ UDPゴシック" panose="020B0400000000000000" pitchFamily="50" charset="-128"/>
              </a:rPr>
              <a:t>38</a:t>
            </a:r>
            <a:r>
              <a:rPr kumimoji="1" lang="ja-JP" altLang="en-US" sz="1400" dirty="0">
                <a:latin typeface="BIZ UDPゴシック" panose="020B0400000000000000" pitchFamily="50" charset="-128"/>
                <a:ea typeface="BIZ UDPゴシック" panose="020B0400000000000000" pitchFamily="50" charset="-128"/>
              </a:rPr>
              <a:t>自治体（令和</a:t>
            </a:r>
            <a:r>
              <a:rPr kumimoji="1" lang="en-US" altLang="ja-JP" sz="1400" dirty="0">
                <a:latin typeface="BIZ UDPゴシック" panose="020B0400000000000000" pitchFamily="50" charset="-128"/>
                <a:ea typeface="BIZ UDPゴシック" panose="020B0400000000000000" pitchFamily="50" charset="-128"/>
              </a:rPr>
              <a:t>7</a:t>
            </a:r>
            <a:r>
              <a:rPr kumimoji="1" lang="ja-JP" altLang="en-US" sz="1400" dirty="0">
                <a:latin typeface="BIZ UDPゴシック" panose="020B0400000000000000" pitchFamily="50" charset="-128"/>
                <a:ea typeface="BIZ UDPゴシック" panose="020B0400000000000000" pitchFamily="50" charset="-128"/>
              </a:rPr>
              <a:t>年</a:t>
            </a:r>
            <a:r>
              <a:rPr kumimoji="1" lang="en-US" altLang="ja-JP" sz="1400" dirty="0">
                <a:latin typeface="BIZ UDPゴシック" panose="020B0400000000000000" pitchFamily="50" charset="-128"/>
                <a:ea typeface="BIZ UDPゴシック" panose="020B0400000000000000" pitchFamily="50" charset="-128"/>
              </a:rPr>
              <a:t>9</a:t>
            </a:r>
            <a:r>
              <a:rPr kumimoji="1" lang="ja-JP" altLang="en-US" sz="1400" dirty="0">
                <a:latin typeface="BIZ UDPゴシック" panose="020B0400000000000000" pitchFamily="50" charset="-128"/>
                <a:ea typeface="BIZ UDPゴシック" panose="020B0400000000000000" pitchFamily="50" charset="-128"/>
              </a:rPr>
              <a:t>月</a:t>
            </a:r>
            <a:r>
              <a:rPr kumimoji="1" lang="en-US" altLang="ja-JP" sz="1400" dirty="0">
                <a:latin typeface="BIZ UDPゴシック" panose="020B0400000000000000" pitchFamily="50" charset="-128"/>
                <a:ea typeface="BIZ UDPゴシック" panose="020B0400000000000000" pitchFamily="50" charset="-128"/>
              </a:rPr>
              <a:t>1</a:t>
            </a:r>
            <a:r>
              <a:rPr kumimoji="1" lang="ja-JP" altLang="en-US" sz="1400" dirty="0">
                <a:latin typeface="BIZ UDPゴシック" panose="020B0400000000000000" pitchFamily="50" charset="-128"/>
                <a:ea typeface="BIZ UDPゴシック" panose="020B0400000000000000" pitchFamily="50" charset="-128"/>
              </a:rPr>
              <a:t>日時点</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で連携</a:t>
            </a:r>
            <a:r>
              <a:rPr lang="ja-JP" altLang="en-US" sz="1400" dirty="0">
                <a:latin typeface="BIZ UDPゴシック" panose="020B0400000000000000" pitchFamily="50" charset="-128"/>
                <a:ea typeface="BIZ UDPゴシック" panose="020B0400000000000000" pitchFamily="50" charset="-128"/>
              </a:rPr>
              <a:t>し</a:t>
            </a:r>
            <a:r>
              <a:rPr kumimoji="1" lang="ja-JP" altLang="en-US" sz="1400" dirty="0">
                <a:latin typeface="BIZ UDPゴシック" panose="020B0400000000000000" pitchFamily="50" charset="-128"/>
                <a:ea typeface="BIZ UDPゴシック" panose="020B0400000000000000" pitchFamily="50" charset="-128"/>
              </a:rPr>
              <a:t>、転居時に必要となる手続きを簡素化しています。</a:t>
            </a:r>
            <a:endParaRPr kumimoji="1"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endParaRPr kumimoji="1" lang="ja-JP" altLang="en-US" dirty="0"/>
          </a:p>
          <a:p>
            <a:endParaRPr kumimoji="1" lang="ja-JP" altLang="en-US" dirty="0"/>
          </a:p>
        </p:txBody>
      </p:sp>
      <p:sp>
        <p:nvSpPr>
          <p:cNvPr id="6" name="テキスト ボックス 5">
            <a:extLst>
              <a:ext uri="{FF2B5EF4-FFF2-40B4-BE49-F238E27FC236}">
                <a16:creationId xmlns:a16="http://schemas.microsoft.com/office/drawing/2014/main" id="{5FD59E56-73EF-B79B-F0A9-9D110472C001}"/>
              </a:ext>
            </a:extLst>
          </p:cNvPr>
          <p:cNvSpPr txBox="1"/>
          <p:nvPr/>
        </p:nvSpPr>
        <p:spPr>
          <a:xfrm>
            <a:off x="559809" y="3710578"/>
            <a:ext cx="5857694" cy="1954381"/>
          </a:xfrm>
          <a:prstGeom prst="rect">
            <a:avLst/>
          </a:prstGeom>
          <a:noFill/>
        </p:spPr>
        <p:txBody>
          <a:bodyPr wrap="none" rtlCol="0">
            <a:spAutoFit/>
          </a:bodyPr>
          <a:lstStyle/>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名古屋市　豊橋市　岡崎市　一宮市　半田市　春日井市　豊川市　</a:t>
            </a:r>
            <a:endParaRPr lang="en-US" altLang="ja-JP" sz="1600" dirty="0">
              <a:latin typeface="HGP創英角ｺﾞｼｯｸUB" panose="020B0900000000000000" pitchFamily="50" charset="-128"/>
              <a:ea typeface="HGP創英角ｺﾞｼｯｸUB" panose="020B0900000000000000" pitchFamily="50" charset="-128"/>
            </a:endParaRPr>
          </a:p>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津島市　豊田市　安城市　西尾市　蒲郡市　犬山市　江南市　</a:t>
            </a:r>
            <a:endParaRPr lang="en-US" altLang="ja-JP" sz="1600" dirty="0">
              <a:latin typeface="HGP創英角ｺﾞｼｯｸUB" panose="020B0900000000000000" pitchFamily="50" charset="-128"/>
              <a:ea typeface="HGP創英角ｺﾞｼｯｸUB" panose="020B0900000000000000" pitchFamily="50" charset="-128"/>
            </a:endParaRPr>
          </a:p>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小牧市　新城市　東海市　大府市　知多市　知立市　尾張旭市　</a:t>
            </a:r>
            <a:endParaRPr lang="en-US" altLang="ja-JP" sz="1600" dirty="0">
              <a:latin typeface="HGP創英角ｺﾞｼｯｸUB" panose="020B0900000000000000" pitchFamily="50" charset="-128"/>
              <a:ea typeface="HGP創英角ｺﾞｼｯｸUB" panose="020B0900000000000000" pitchFamily="50" charset="-128"/>
            </a:endParaRPr>
          </a:p>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高浜市　岩倉市　豊明市　日進市　田原市　愛西市　清須市　</a:t>
            </a:r>
            <a:endParaRPr lang="en-US" altLang="ja-JP" sz="1600" dirty="0">
              <a:latin typeface="HGP創英角ｺﾞｼｯｸUB" panose="020B0900000000000000" pitchFamily="50" charset="-128"/>
              <a:ea typeface="HGP創英角ｺﾞｼｯｸUB" panose="020B0900000000000000" pitchFamily="50" charset="-128"/>
            </a:endParaRPr>
          </a:p>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弥富市　みよし市　あま市　長久手市　豊山町　大口町　扶桑町　</a:t>
            </a:r>
            <a:endParaRPr lang="en-US" altLang="ja-JP" sz="1600" dirty="0">
              <a:latin typeface="HGP創英角ｺﾞｼｯｸUB" panose="020B0900000000000000" pitchFamily="50" charset="-128"/>
              <a:ea typeface="HGP創英角ｺﾞｼｯｸUB" panose="020B0900000000000000" pitchFamily="50" charset="-128"/>
            </a:endParaRPr>
          </a:p>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東浦町　武豊町　幸田町</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8" name="四角形: 角を丸くする 7">
            <a:extLst>
              <a:ext uri="{FF2B5EF4-FFF2-40B4-BE49-F238E27FC236}">
                <a16:creationId xmlns:a16="http://schemas.microsoft.com/office/drawing/2014/main" id="{D470C341-8194-9475-3F85-D4571F3E11DA}"/>
              </a:ext>
            </a:extLst>
          </p:cNvPr>
          <p:cNvSpPr/>
          <p:nvPr/>
        </p:nvSpPr>
        <p:spPr>
          <a:xfrm>
            <a:off x="481260" y="3319558"/>
            <a:ext cx="2095500" cy="400110"/>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6D242982-2250-3BFF-1830-A3CABED9A77A}"/>
              </a:ext>
            </a:extLst>
          </p:cNvPr>
          <p:cNvSpPr txBox="1"/>
          <p:nvPr/>
        </p:nvSpPr>
        <p:spPr>
          <a:xfrm>
            <a:off x="795476" y="3320360"/>
            <a:ext cx="1467068" cy="400110"/>
          </a:xfrm>
          <a:prstGeom prst="rect">
            <a:avLst/>
          </a:prstGeom>
          <a:noFill/>
        </p:spPr>
        <p:txBody>
          <a:bodyPr wrap="none" rtlCol="0">
            <a:spAutoFit/>
          </a:bodyPr>
          <a:lstStyle/>
          <a:p>
            <a:r>
              <a:rPr kumimoji="1" lang="ja-JP" altLang="en-US" sz="2000" dirty="0">
                <a:solidFill>
                  <a:schemeClr val="bg1"/>
                </a:solidFill>
              </a:rPr>
              <a:t>連携自治体</a:t>
            </a:r>
          </a:p>
        </p:txBody>
      </p:sp>
      <p:sp>
        <p:nvSpPr>
          <p:cNvPr id="10" name="正方形/長方形 9">
            <a:extLst>
              <a:ext uri="{FF2B5EF4-FFF2-40B4-BE49-F238E27FC236}">
                <a16:creationId xmlns:a16="http://schemas.microsoft.com/office/drawing/2014/main" id="{C778D389-789F-57FC-F77E-B83D91083390}"/>
              </a:ext>
            </a:extLst>
          </p:cNvPr>
          <p:cNvSpPr/>
          <p:nvPr/>
        </p:nvSpPr>
        <p:spPr>
          <a:xfrm>
            <a:off x="-31869" y="8737600"/>
            <a:ext cx="6886442" cy="1168401"/>
          </a:xfrm>
          <a:prstGeom prst="rect">
            <a:avLst/>
          </a:prstGeom>
          <a:solidFill>
            <a:schemeClr val="accent6">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11D366A8-42FE-7D97-FE7D-86D9CC5EA59E}"/>
              </a:ext>
            </a:extLst>
          </p:cNvPr>
          <p:cNvSpPr txBox="1"/>
          <p:nvPr/>
        </p:nvSpPr>
        <p:spPr>
          <a:xfrm>
            <a:off x="106428" y="8832850"/>
            <a:ext cx="6886442" cy="1500411"/>
          </a:xfrm>
          <a:prstGeom prst="rect">
            <a:avLst/>
          </a:prstGeom>
          <a:noFill/>
        </p:spPr>
        <p:txBody>
          <a:bodyPr wrap="square" rtlCol="0">
            <a:spAutoFit/>
          </a:bodyPr>
          <a:lstStyle/>
          <a:p>
            <a:pPr>
              <a:spcBef>
                <a:spcPts val="900"/>
              </a:spcBef>
            </a:pPr>
            <a:r>
              <a:rPr lang="ja-JP" altLang="en-US" sz="1350" dirty="0">
                <a:latin typeface="BIZ UDPゴシック" panose="020B0400000000000000" pitchFamily="50" charset="-128"/>
                <a:ea typeface="BIZ UDPゴシック" panose="020B0400000000000000" pitchFamily="50" charset="-128"/>
              </a:rPr>
              <a:t>・</a:t>
            </a:r>
            <a:r>
              <a:rPr kumimoji="1" lang="ja-JP" altLang="en-US" sz="1350" dirty="0">
                <a:latin typeface="BIZ UDPゴシック" panose="020B0400000000000000" pitchFamily="50" charset="-128"/>
                <a:ea typeface="BIZ UDPゴシック" panose="020B0400000000000000" pitchFamily="50" charset="-128"/>
              </a:rPr>
              <a:t>簡素化される手続きについては自治体によって異なります。</a:t>
            </a:r>
            <a:endParaRPr kumimoji="1" lang="en-US" altLang="ja-JP" sz="1350" dirty="0">
              <a:latin typeface="BIZ UDPゴシック" panose="020B0400000000000000" pitchFamily="50" charset="-128"/>
              <a:ea typeface="BIZ UDPゴシック" panose="020B0400000000000000" pitchFamily="50" charset="-128"/>
            </a:endParaRPr>
          </a:p>
          <a:p>
            <a:pPr>
              <a:spcBef>
                <a:spcPts val="900"/>
              </a:spcBef>
            </a:pPr>
            <a:r>
              <a:rPr lang="ja-JP" altLang="en-US" sz="1350" dirty="0">
                <a:latin typeface="BIZ UDPゴシック" panose="020B0400000000000000" pitchFamily="50" charset="-128"/>
                <a:ea typeface="BIZ UDPゴシック" panose="020B0400000000000000" pitchFamily="50" charset="-128"/>
              </a:rPr>
              <a:t>・自治体間で宣誓（届出）の要件が異なる場合、継続の申告ができない場合がございます。</a:t>
            </a:r>
            <a:endParaRPr lang="en-US" altLang="ja-JP" sz="1350" dirty="0">
              <a:latin typeface="BIZ UDPゴシック" panose="020B0400000000000000" pitchFamily="50" charset="-128"/>
              <a:ea typeface="BIZ UDPゴシック" panose="020B0400000000000000" pitchFamily="50" charset="-128"/>
            </a:endParaRPr>
          </a:p>
          <a:p>
            <a:pPr>
              <a:spcBef>
                <a:spcPts val="900"/>
              </a:spcBef>
            </a:pPr>
            <a:r>
              <a:rPr kumimoji="1" lang="ja-JP" altLang="en-US" sz="1350" dirty="0">
                <a:latin typeface="BIZ UDPゴシック" panose="020B0400000000000000" pitchFamily="50" charset="-128"/>
                <a:ea typeface="BIZ UDPゴシック" panose="020B0400000000000000" pitchFamily="50" charset="-128"/>
              </a:rPr>
              <a:t>・手続きの詳細については、裏面に記載している自治体へお問い合わせください。</a:t>
            </a:r>
          </a:p>
          <a:p>
            <a:endParaRPr kumimoji="1" lang="ja-JP" altLang="en-US" dirty="0"/>
          </a:p>
          <a:p>
            <a:endParaRPr kumimoji="1" lang="ja-JP" altLang="en-US" dirty="0"/>
          </a:p>
        </p:txBody>
      </p:sp>
      <p:sp>
        <p:nvSpPr>
          <p:cNvPr id="3" name="正方形/長方形 2"/>
          <p:cNvSpPr/>
          <p:nvPr/>
        </p:nvSpPr>
        <p:spPr>
          <a:xfrm>
            <a:off x="234763" y="6025054"/>
            <a:ext cx="3037826" cy="25247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3585412" y="6025054"/>
            <a:ext cx="3002528" cy="25247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12"/>
          <p:cNvSpPr/>
          <p:nvPr/>
        </p:nvSpPr>
        <p:spPr>
          <a:xfrm>
            <a:off x="3343204" y="7040001"/>
            <a:ext cx="169493" cy="466820"/>
          </a:xfrm>
          <a:prstGeom prst="rightArrow">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四角形: 角を丸くする 7">
            <a:extLst>
              <a:ext uri="{FF2B5EF4-FFF2-40B4-BE49-F238E27FC236}">
                <a16:creationId xmlns:a16="http://schemas.microsoft.com/office/drawing/2014/main" id="{D470C341-8194-9475-3F85-D4571F3E11DA}"/>
              </a:ext>
            </a:extLst>
          </p:cNvPr>
          <p:cNvSpPr/>
          <p:nvPr/>
        </p:nvSpPr>
        <p:spPr>
          <a:xfrm>
            <a:off x="923532" y="5865383"/>
            <a:ext cx="1437849" cy="259554"/>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7">
            <a:extLst>
              <a:ext uri="{FF2B5EF4-FFF2-40B4-BE49-F238E27FC236}">
                <a16:creationId xmlns:a16="http://schemas.microsoft.com/office/drawing/2014/main" id="{D470C341-8194-9475-3F85-D4571F3E11DA}"/>
              </a:ext>
            </a:extLst>
          </p:cNvPr>
          <p:cNvSpPr/>
          <p:nvPr/>
        </p:nvSpPr>
        <p:spPr>
          <a:xfrm>
            <a:off x="4367751" y="5878089"/>
            <a:ext cx="1437849" cy="259554"/>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6D242982-2250-3BFF-1830-A3CABED9A77A}"/>
              </a:ext>
            </a:extLst>
          </p:cNvPr>
          <p:cNvSpPr txBox="1"/>
          <p:nvPr/>
        </p:nvSpPr>
        <p:spPr>
          <a:xfrm>
            <a:off x="933903" y="5847307"/>
            <a:ext cx="1378904" cy="276999"/>
          </a:xfrm>
          <a:prstGeom prst="rect">
            <a:avLst/>
          </a:prstGeom>
          <a:noFill/>
        </p:spPr>
        <p:txBody>
          <a:bodyPr wrap="none" rtlCol="0">
            <a:spAutoFit/>
          </a:bodyPr>
          <a:lstStyle/>
          <a:p>
            <a:r>
              <a:rPr lang="ja-JP" altLang="en-US" sz="1200" dirty="0">
                <a:solidFill>
                  <a:schemeClr val="bg1"/>
                </a:solidFill>
                <a:latin typeface="BIZ UDPゴシック" panose="020B0400000000000000" pitchFamily="50" charset="-128"/>
                <a:ea typeface="BIZ UDPゴシック" panose="020B0400000000000000" pitchFamily="50" charset="-128"/>
              </a:rPr>
              <a:t>これまでの手続き</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6D242982-2250-3BFF-1830-A3CABED9A77A}"/>
              </a:ext>
            </a:extLst>
          </p:cNvPr>
          <p:cNvSpPr txBox="1"/>
          <p:nvPr/>
        </p:nvSpPr>
        <p:spPr>
          <a:xfrm>
            <a:off x="4438167" y="5868917"/>
            <a:ext cx="1258678" cy="276999"/>
          </a:xfrm>
          <a:prstGeom prst="rect">
            <a:avLst/>
          </a:prstGeom>
          <a:noFill/>
        </p:spPr>
        <p:txBody>
          <a:bodyPr wrap="none" rtlCol="0">
            <a:spAutoFit/>
          </a:bodyPr>
          <a:lstStyle/>
          <a:p>
            <a:r>
              <a:rPr lang="ja-JP" altLang="en-US" sz="1200" dirty="0">
                <a:solidFill>
                  <a:schemeClr val="bg1"/>
                </a:solidFill>
                <a:latin typeface="BIZ UDPゴシック" panose="020B0400000000000000" pitchFamily="50" charset="-128"/>
                <a:ea typeface="BIZ UDPゴシック" panose="020B0400000000000000" pitchFamily="50" charset="-128"/>
              </a:rPr>
              <a:t>連携後の手続き</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75089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4F9D6BEC-09ED-3D91-BFF7-786741107CEF}"/>
              </a:ext>
            </a:extLst>
          </p:cNvPr>
          <p:cNvSpPr txBox="1"/>
          <p:nvPr/>
        </p:nvSpPr>
        <p:spPr>
          <a:xfrm>
            <a:off x="201881" y="368135"/>
            <a:ext cx="1678665" cy="400110"/>
          </a:xfrm>
          <a:prstGeom prst="rect">
            <a:avLst/>
          </a:prstGeom>
          <a:noFill/>
        </p:spPr>
        <p:txBody>
          <a:bodyPr wrap="none" rtlCol="0">
            <a:spAutoFit/>
          </a:bodyPr>
          <a:lstStyle/>
          <a:p>
            <a:r>
              <a:rPr kumimoji="1" lang="en-US" altLang="ja-JP" sz="2000" dirty="0">
                <a:latin typeface="HGP創英角ｺﾞｼｯｸUB" panose="020B0900000000000000" pitchFamily="50" charset="-128"/>
                <a:ea typeface="HGP創英角ｺﾞｼｯｸUB" panose="020B0900000000000000" pitchFamily="50" charset="-128"/>
              </a:rPr>
              <a:t>【</a:t>
            </a:r>
            <a:r>
              <a:rPr kumimoji="1" lang="ja-JP" altLang="en-US" sz="2000" dirty="0">
                <a:latin typeface="HGP創英角ｺﾞｼｯｸUB" panose="020B0900000000000000" pitchFamily="50" charset="-128"/>
                <a:ea typeface="HGP創英角ｺﾞｼｯｸUB" panose="020B0900000000000000" pitchFamily="50" charset="-128"/>
              </a:rPr>
              <a:t>お問合せ先</a:t>
            </a:r>
            <a:r>
              <a:rPr kumimoji="1" lang="en-US" altLang="ja-JP" sz="2000" dirty="0">
                <a:latin typeface="HGP創英角ｺﾞｼｯｸUB" panose="020B0900000000000000" pitchFamily="50" charset="-128"/>
                <a:ea typeface="HGP創英角ｺﾞｼｯｸUB" panose="020B0900000000000000" pitchFamily="50" charset="-128"/>
              </a:rPr>
              <a:t>】</a:t>
            </a:r>
            <a:endParaRPr kumimoji="1" lang="ja-JP" altLang="en-US" sz="2000" dirty="0">
              <a:latin typeface="HGP創英角ｺﾞｼｯｸUB" panose="020B0900000000000000" pitchFamily="50" charset="-128"/>
              <a:ea typeface="HGP創英角ｺﾞｼｯｸUB" panose="020B0900000000000000" pitchFamily="50" charset="-128"/>
            </a:endParaRPr>
          </a:p>
        </p:txBody>
      </p:sp>
      <p:graphicFrame>
        <p:nvGraphicFramePr>
          <p:cNvPr id="2" name="表 1">
            <a:extLst>
              <a:ext uri="{FF2B5EF4-FFF2-40B4-BE49-F238E27FC236}">
                <a16:creationId xmlns:a16="http://schemas.microsoft.com/office/drawing/2014/main" id="{CFAE0EBA-E499-F10F-A716-5C28C4D5A4B5}"/>
              </a:ext>
            </a:extLst>
          </p:cNvPr>
          <p:cNvGraphicFramePr>
            <a:graphicFrameLocks noGrp="1"/>
          </p:cNvGraphicFramePr>
          <p:nvPr>
            <p:extLst>
              <p:ext uri="{D42A27DB-BD31-4B8C-83A1-F6EECF244321}">
                <p14:modId xmlns:p14="http://schemas.microsoft.com/office/powerpoint/2010/main" val="295149446"/>
              </p:ext>
            </p:extLst>
          </p:nvPr>
        </p:nvGraphicFramePr>
        <p:xfrm>
          <a:off x="299347" y="768245"/>
          <a:ext cx="6354320" cy="8389144"/>
        </p:xfrm>
        <a:graphic>
          <a:graphicData uri="http://schemas.openxmlformats.org/drawingml/2006/table">
            <a:tbl>
              <a:tblPr>
                <a:tableStyleId>{93296810-A885-4BE3-A3E7-6D5BEEA58F35}</a:tableStyleId>
              </a:tblPr>
              <a:tblGrid>
                <a:gridCol w="951232">
                  <a:extLst>
                    <a:ext uri="{9D8B030D-6E8A-4147-A177-3AD203B41FA5}">
                      <a16:colId xmlns:a16="http://schemas.microsoft.com/office/drawing/2014/main" val="2827737581"/>
                    </a:ext>
                  </a:extLst>
                </a:gridCol>
                <a:gridCol w="2804749">
                  <a:extLst>
                    <a:ext uri="{9D8B030D-6E8A-4147-A177-3AD203B41FA5}">
                      <a16:colId xmlns:a16="http://schemas.microsoft.com/office/drawing/2014/main" val="4060681375"/>
                    </a:ext>
                  </a:extLst>
                </a:gridCol>
                <a:gridCol w="1664181">
                  <a:extLst>
                    <a:ext uri="{9D8B030D-6E8A-4147-A177-3AD203B41FA5}">
                      <a16:colId xmlns:a16="http://schemas.microsoft.com/office/drawing/2014/main" val="694087165"/>
                    </a:ext>
                  </a:extLst>
                </a:gridCol>
                <a:gridCol w="934158">
                  <a:extLst>
                    <a:ext uri="{9D8B030D-6E8A-4147-A177-3AD203B41FA5}">
                      <a16:colId xmlns:a16="http://schemas.microsoft.com/office/drawing/2014/main" val="121908700"/>
                    </a:ext>
                  </a:extLst>
                </a:gridCol>
              </a:tblGrid>
              <a:tr h="336159">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自治体</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制度名称</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担当部署</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電話番号</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extLst>
                  <a:ext uri="{0D108BD9-81ED-4DB2-BD59-A6C34878D82A}">
                    <a16:rowId xmlns:a16="http://schemas.microsoft.com/office/drawing/2014/main" val="2116659114"/>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名古屋市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名古屋市ファミリーシップ制度（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r>
                        <a:rPr lang="en-US" altLang="ja-JP" sz="1100" u="none" strike="noStrike" dirty="0">
                          <a:effectLst/>
                          <a:latin typeface="+mj-ea"/>
                          <a:ea typeface="+mj-ea"/>
                        </a:rPr>
                        <a:t>※</a:t>
                      </a:r>
                      <a:r>
                        <a:rPr lang="ja-JP" altLang="en-US" sz="1100" u="none" strike="noStrike" dirty="0">
                          <a:effectLst/>
                          <a:latin typeface="+mj-ea"/>
                          <a:ea typeface="+mj-ea"/>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CN" altLang="en-US" sz="1100" u="none" strike="noStrike" dirty="0">
                          <a:effectLst/>
                          <a:latin typeface="ＭＳ Ｐゴシック" panose="020B0600070205080204" pitchFamily="50" charset="-128"/>
                          <a:ea typeface="ＭＳ Ｐゴシック" panose="020B0600070205080204" pitchFamily="50" charset="-128"/>
                        </a:rPr>
                        <a:t>男女平等参画推進</a:t>
                      </a:r>
                      <a:r>
                        <a:rPr lang="ja-JP" altLang="en-US" sz="1100" u="none" strike="noStrike" dirty="0">
                          <a:effectLst/>
                          <a:latin typeface="ＭＳ Ｐゴシック" panose="020B0600070205080204" pitchFamily="50" charset="-128"/>
                          <a:ea typeface="ＭＳ Ｐゴシック" panose="020B0600070205080204" pitchFamily="50" charset="-128"/>
                        </a:rPr>
                        <a:t>課</a:t>
                      </a:r>
                      <a:endParaRPr lang="zh-CN"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052‐972‐2234</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660955080"/>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豊橋市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豊橋市パートナーシップ・ファミリーシップ制度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市民協働推進課</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0532‐51‐2188</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553130533"/>
                  </a:ext>
                </a:extLst>
              </a:tr>
              <a:tr h="401491">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岡崎市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岡崎市パートナーシップ・ファミリーシップ制度（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r>
                        <a:rPr lang="en-US" altLang="ja-JP" sz="1100" u="none" strike="noStrike" dirty="0">
                          <a:effectLst/>
                          <a:latin typeface="+mj-ea"/>
                          <a:ea typeface="+mj-ea"/>
                        </a:rPr>
                        <a:t>※</a:t>
                      </a:r>
                      <a:r>
                        <a:rPr lang="ja-JP" altLang="en-US" sz="1100" u="none" strike="noStrike" dirty="0">
                          <a:effectLst/>
                          <a:latin typeface="+mj-ea"/>
                          <a:ea typeface="+mj-ea"/>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多様性社会推進課</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0564‐23‐6222</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620082713"/>
                  </a:ext>
                </a:extLst>
              </a:tr>
              <a:tr h="396240">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一宮市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一宮市パートナーシップ・ファミリーシップ宣誓制度（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政策課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0586‐28‐8952</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112581702"/>
                  </a:ext>
                </a:extLst>
              </a:tr>
              <a:tr h="373380">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半田市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半田市パートナーシップ・ファミリーシップ宣誓制度（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市民協働課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0569‐84‐0609</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669531853"/>
                  </a:ext>
                </a:extLst>
              </a:tr>
              <a:tr h="396240">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春日井市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春日井市パートナーシップ・ファミリーシップ宣誓制度（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多様性社会推進課</a:t>
                      </a:r>
                      <a:endParaRPr lang="zh-CN"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0568‐85‐4401</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1927942073"/>
                  </a:ext>
                </a:extLst>
              </a:tr>
              <a:tr h="170029">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豊川市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豊川市パートナーシップ・ファミリーシップ宣誓制度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人権生活安全課</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0533‐89‐2149</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15977193"/>
                  </a:ext>
                </a:extLst>
              </a:tr>
              <a:tr h="170029">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津島市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津島市ファミリ－シップ宣誓制度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人権推進課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0567‐55‐9364</a:t>
                      </a:r>
                    </a:p>
                  </a:txBody>
                  <a:tcPr marL="4778" marR="4778" marT="4778" marB="0" anchor="ctr"/>
                </a:tc>
                <a:extLst>
                  <a:ext uri="{0D108BD9-81ED-4DB2-BD59-A6C34878D82A}">
                    <a16:rowId xmlns:a16="http://schemas.microsoft.com/office/drawing/2014/main" val="963924321"/>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豊田市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豊田市ファミリーシップ宣言（</a:t>
                      </a:r>
                      <a:r>
                        <a:rPr lang="en-US" altLang="ja-JP" sz="1100" u="none" strike="noStrike" dirty="0">
                          <a:effectLst/>
                          <a:latin typeface="+mj-ea"/>
                          <a:ea typeface="+mj-ea"/>
                        </a:rPr>
                        <a:t>※</a:t>
                      </a:r>
                      <a:r>
                        <a:rPr lang="ja-JP" altLang="en-US" sz="1100" u="none" strike="noStrike" dirty="0">
                          <a:effectLst/>
                          <a:latin typeface="+mj-ea"/>
                          <a:ea typeface="+mj-ea"/>
                        </a:rPr>
                        <a:t>１）</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mn-ea"/>
                        </a:rPr>
                        <a:t>豊田市ジェンダー平等推進センター</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0565‐31‐7780</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637286842"/>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安城市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安城市パートナーシップ・ファミリーシップ宣誓届出制度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市民協働課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0566-71-2218</a:t>
                      </a:r>
                    </a:p>
                  </a:txBody>
                  <a:tcPr marL="4778" marR="4778" marT="4778" marB="0" anchor="ctr"/>
                </a:tc>
                <a:extLst>
                  <a:ext uri="{0D108BD9-81ED-4DB2-BD59-A6C34878D82A}">
                    <a16:rowId xmlns:a16="http://schemas.microsoft.com/office/drawing/2014/main" val="574601401"/>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西尾市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西尾市パートナーシップ・ファミリーシップ宣誓制度（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a:effectLst/>
                          <a:latin typeface="+mj-ea"/>
                          <a:ea typeface="+mj-ea"/>
                        </a:rPr>
                        <a:t>２、</a:t>
                      </a:r>
                      <a:r>
                        <a:rPr lang="en-US" altLang="ja-JP" sz="1100" u="none" strike="noStrike">
                          <a:effectLst/>
                          <a:latin typeface="+mj-ea"/>
                          <a:ea typeface="+mj-ea"/>
                        </a:rPr>
                        <a:t>※</a:t>
                      </a:r>
                      <a:r>
                        <a:rPr lang="ja-JP" altLang="en-US" sz="1100" u="none" strike="noStrike" dirty="0">
                          <a:effectLst/>
                          <a:latin typeface="+mj-ea"/>
                          <a:ea typeface="+mj-ea"/>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地域つながり課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0563‐65‐2178</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1219213627"/>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蒲郡市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蒲郡市パートナーシップ・ファミリーシップ宣誓制度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協働まちづくり課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0533‐66‐1179</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946336610"/>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犬山市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犬山市パートナーシップ・ファミリーシップ宣誓制度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多様性社会推進課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0568-44-0343</a:t>
                      </a:r>
                    </a:p>
                  </a:txBody>
                  <a:tcPr marL="4778" marR="4778" marT="4778" marB="0" anchor="ctr"/>
                </a:tc>
                <a:extLst>
                  <a:ext uri="{0D108BD9-81ED-4DB2-BD59-A6C34878D82A}">
                    <a16:rowId xmlns:a16="http://schemas.microsoft.com/office/drawing/2014/main" val="2991007753"/>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江南市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j-ea"/>
                          <a:ea typeface="+mj-ea"/>
                        </a:rPr>
                        <a:t>江南市パートナーシップ・ファミリーシップ宣誓制度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市民サービス課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0587-54-1111</a:t>
                      </a:r>
                    </a:p>
                  </a:txBody>
                  <a:tcPr marL="4778" marR="4778" marT="4778" marB="0" anchor="ctr"/>
                </a:tc>
                <a:extLst>
                  <a:ext uri="{0D108BD9-81ED-4DB2-BD59-A6C34878D82A}">
                    <a16:rowId xmlns:a16="http://schemas.microsoft.com/office/drawing/2014/main" val="3055845560"/>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小牧市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j-ea"/>
                          <a:ea typeface="+mj-ea"/>
                        </a:rPr>
                        <a:t>小牧市パートナーシップ・ファミリーシップ宣誓制度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多世代交流プラザ</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0568-71-9842</a:t>
                      </a:r>
                    </a:p>
                  </a:txBody>
                  <a:tcPr marL="4778" marR="4778" marT="4778" marB="0" anchor="ctr"/>
                </a:tc>
                <a:extLst>
                  <a:ext uri="{0D108BD9-81ED-4DB2-BD59-A6C34878D82A}">
                    <a16:rowId xmlns:a16="http://schemas.microsoft.com/office/drawing/2014/main" val="1951900996"/>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新城市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新城市パートナーシップ・ファミリーシップ宣誓制度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市民自治推進課</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a:effectLst/>
                          <a:latin typeface="+mj-ea"/>
                          <a:ea typeface="+mj-ea"/>
                        </a:rPr>
                        <a:t>0536</a:t>
                      </a:r>
                      <a:r>
                        <a:rPr kumimoji="1" lang="en-US" altLang="ja-JP" sz="1100" b="0" i="0" u="none" strike="noStrike" kern="1200">
                          <a:solidFill>
                            <a:srgbClr val="000000"/>
                          </a:solidFill>
                          <a:effectLst/>
                          <a:latin typeface="+mj-ea"/>
                          <a:ea typeface="+mn-ea"/>
                          <a:cs typeface="+mn-cs"/>
                        </a:rPr>
                        <a:t>-</a:t>
                      </a:r>
                      <a:r>
                        <a:rPr lang="en-US" altLang="ja-JP" sz="1100" u="none" strike="noStrike">
                          <a:effectLst/>
                          <a:latin typeface="+mj-ea"/>
                          <a:ea typeface="+mj-ea"/>
                        </a:rPr>
                        <a:t>23</a:t>
                      </a:r>
                      <a:r>
                        <a:rPr kumimoji="1" lang="en-US" altLang="ja-JP" sz="1100" b="0" i="0" u="none" strike="noStrike" kern="1200">
                          <a:solidFill>
                            <a:srgbClr val="000000"/>
                          </a:solidFill>
                          <a:effectLst/>
                          <a:latin typeface="+mj-ea"/>
                          <a:ea typeface="+mn-ea"/>
                          <a:cs typeface="+mn-cs"/>
                        </a:rPr>
                        <a:t>-</a:t>
                      </a:r>
                      <a:r>
                        <a:rPr lang="en-US" altLang="ja-JP" sz="1100" u="none" strike="noStrike">
                          <a:effectLst/>
                          <a:latin typeface="+mj-ea"/>
                          <a:ea typeface="+mj-ea"/>
                        </a:rPr>
                        <a:t>7697</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827690576"/>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東海市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東海市パートナーシップ・ファミリーシップ宣誓制度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市民協働課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052‐613‐7525</a:t>
                      </a:r>
                    </a:p>
                    <a:p>
                      <a:pPr algn="l" fontAlgn="b"/>
                      <a:r>
                        <a:rPr lang="en-US" altLang="ja-JP" sz="1100" u="none" strike="noStrike" dirty="0">
                          <a:effectLst/>
                          <a:latin typeface="+mj-ea"/>
                          <a:ea typeface="+mj-ea"/>
                        </a:rPr>
                        <a:t>0562</a:t>
                      </a:r>
                      <a:r>
                        <a:rPr kumimoji="1" lang="en-US" altLang="ja-JP" sz="1100" u="none" strike="noStrike" kern="1200" dirty="0">
                          <a:solidFill>
                            <a:schemeClr val="dk1"/>
                          </a:solidFill>
                          <a:effectLst/>
                          <a:latin typeface="+mj-ea"/>
                          <a:ea typeface="+mn-ea"/>
                          <a:cs typeface="+mn-cs"/>
                        </a:rPr>
                        <a:t>‐</a:t>
                      </a:r>
                      <a:r>
                        <a:rPr lang="en-US" altLang="ja-JP" sz="1100" u="none" strike="noStrike" dirty="0">
                          <a:effectLst/>
                          <a:latin typeface="+mj-ea"/>
                          <a:ea typeface="+mj-ea"/>
                        </a:rPr>
                        <a:t>38</a:t>
                      </a:r>
                      <a:r>
                        <a:rPr kumimoji="1" lang="en-US" altLang="ja-JP" sz="1100" u="none" strike="noStrike" kern="1200" dirty="0">
                          <a:solidFill>
                            <a:schemeClr val="dk1"/>
                          </a:solidFill>
                          <a:effectLst/>
                          <a:latin typeface="+mj-ea"/>
                          <a:ea typeface="+mn-ea"/>
                          <a:cs typeface="+mn-cs"/>
                        </a:rPr>
                        <a:t>‐</a:t>
                      </a:r>
                      <a:r>
                        <a:rPr lang="en-US" altLang="ja-JP" sz="1100" u="none" strike="noStrike" dirty="0">
                          <a:effectLst/>
                          <a:latin typeface="+mj-ea"/>
                          <a:ea typeface="+mj-ea"/>
                        </a:rPr>
                        <a:t>6136</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735004990"/>
                  </a:ext>
                </a:extLst>
              </a:tr>
              <a:tr h="398348">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大府市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大府市パートナーシップ・ファミリーシップ宣誓制度（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女性活躍推進室</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0562‐85‐3320</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694219242"/>
                  </a:ext>
                </a:extLst>
              </a:tr>
              <a:tr h="388620">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知多市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知多市パートナーシップ・ファミリーシップ宣誓制度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子ども若者支援課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0562-36-2657</a:t>
                      </a:r>
                    </a:p>
                  </a:txBody>
                  <a:tcPr marL="4778" marR="4778" marT="4778" marB="0" anchor="ctr"/>
                </a:tc>
                <a:extLst>
                  <a:ext uri="{0D108BD9-81ED-4DB2-BD59-A6C34878D82A}">
                    <a16:rowId xmlns:a16="http://schemas.microsoft.com/office/drawing/2014/main" val="599778861"/>
                  </a:ext>
                </a:extLst>
              </a:tr>
              <a:tr h="393040">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知立市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知立市パートナーシップ・ファミリーシップ制度（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r>
                        <a:rPr lang="en-US" altLang="ja-JP" sz="1100" u="none" strike="noStrike" dirty="0">
                          <a:effectLst/>
                          <a:latin typeface="+mj-ea"/>
                          <a:ea typeface="+mj-ea"/>
                        </a:rPr>
                        <a:t>※</a:t>
                      </a:r>
                      <a:r>
                        <a:rPr lang="ja-JP" altLang="en-US" sz="1100" u="none" strike="noStrike" dirty="0">
                          <a:effectLst/>
                          <a:latin typeface="+mj-ea"/>
                          <a:ea typeface="+mj-ea"/>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協働推進課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0566‐95‐0144</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712789745"/>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尾張旭市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j-ea"/>
                          <a:ea typeface="+mj-ea"/>
                        </a:rPr>
                        <a:t>尾張旭市ファミリーシップ制度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多様性推進課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0561‐76‐8125</a:t>
                      </a:r>
                    </a:p>
                  </a:txBody>
                  <a:tcPr marL="4778" marR="4778" marT="4778" marB="0" anchor="ctr"/>
                </a:tc>
                <a:extLst>
                  <a:ext uri="{0D108BD9-81ED-4DB2-BD59-A6C34878D82A}">
                    <a16:rowId xmlns:a16="http://schemas.microsoft.com/office/drawing/2014/main" val="1906565798"/>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高浜市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高浜市パートナーシップ・ファミリーシップ宣誓制度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総合政策グループ</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0566‐95‐9503</a:t>
                      </a:r>
                    </a:p>
                  </a:txBody>
                  <a:tcPr marL="4778" marR="4778" marT="4778" marB="0" anchor="ctr"/>
                </a:tc>
                <a:extLst>
                  <a:ext uri="{0D108BD9-81ED-4DB2-BD59-A6C34878D82A}">
                    <a16:rowId xmlns:a16="http://schemas.microsoft.com/office/drawing/2014/main" val="1315467559"/>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岩倉市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岩倉市パートナーシップ・ファミリーシップ宣誓制度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協働安全課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0587-38-5803</a:t>
                      </a:r>
                    </a:p>
                  </a:txBody>
                  <a:tcPr marL="4778" marR="4778" marT="4778" marB="0" anchor="ctr"/>
                </a:tc>
                <a:extLst>
                  <a:ext uri="{0D108BD9-81ED-4DB2-BD59-A6C34878D82A}">
                    <a16:rowId xmlns:a16="http://schemas.microsoft.com/office/drawing/2014/main" val="2493573909"/>
                  </a:ext>
                </a:extLst>
              </a:tr>
            </a:tbl>
          </a:graphicData>
        </a:graphic>
      </p:graphicFrame>
    </p:spTree>
    <p:extLst>
      <p:ext uri="{BB962C8B-B14F-4D97-AF65-F5344CB8AC3E}">
        <p14:creationId xmlns:p14="http://schemas.microsoft.com/office/powerpoint/2010/main" val="3111299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8037212D-053A-1558-AD58-7022C9BFE9A4}"/>
              </a:ext>
            </a:extLst>
          </p:cNvPr>
          <p:cNvSpPr/>
          <p:nvPr/>
        </p:nvSpPr>
        <p:spPr>
          <a:xfrm>
            <a:off x="0" y="7647701"/>
            <a:ext cx="6886442" cy="537244"/>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4F9D6BEC-09ED-3D91-BFF7-786741107CEF}"/>
              </a:ext>
            </a:extLst>
          </p:cNvPr>
          <p:cNvSpPr txBox="1"/>
          <p:nvPr/>
        </p:nvSpPr>
        <p:spPr>
          <a:xfrm>
            <a:off x="201881" y="368135"/>
            <a:ext cx="1678665" cy="400110"/>
          </a:xfrm>
          <a:prstGeom prst="rect">
            <a:avLst/>
          </a:prstGeom>
          <a:noFill/>
        </p:spPr>
        <p:txBody>
          <a:bodyPr wrap="none" rtlCol="0">
            <a:spAutoFit/>
          </a:bodyPr>
          <a:lstStyle/>
          <a:p>
            <a:r>
              <a:rPr kumimoji="1" lang="en-US" altLang="ja-JP" sz="2000" dirty="0">
                <a:latin typeface="HGP創英角ｺﾞｼｯｸUB" panose="020B0900000000000000" pitchFamily="50" charset="-128"/>
                <a:ea typeface="HGP創英角ｺﾞｼｯｸUB" panose="020B0900000000000000" pitchFamily="50" charset="-128"/>
              </a:rPr>
              <a:t>【</a:t>
            </a:r>
            <a:r>
              <a:rPr kumimoji="1" lang="ja-JP" altLang="en-US" sz="2000" dirty="0">
                <a:latin typeface="HGP創英角ｺﾞｼｯｸUB" panose="020B0900000000000000" pitchFamily="50" charset="-128"/>
                <a:ea typeface="HGP創英角ｺﾞｼｯｸUB" panose="020B0900000000000000" pitchFamily="50" charset="-128"/>
              </a:rPr>
              <a:t>お問合せ先</a:t>
            </a:r>
            <a:r>
              <a:rPr kumimoji="1" lang="en-US" altLang="ja-JP" sz="2000" dirty="0">
                <a:latin typeface="HGP創英角ｺﾞｼｯｸUB" panose="020B0900000000000000" pitchFamily="50" charset="-128"/>
                <a:ea typeface="HGP創英角ｺﾞｼｯｸUB" panose="020B0900000000000000" pitchFamily="50" charset="-128"/>
              </a:rPr>
              <a:t>】</a:t>
            </a:r>
            <a:endParaRPr kumimoji="1" lang="ja-JP" altLang="en-US" sz="2000" dirty="0">
              <a:latin typeface="HGP創英角ｺﾞｼｯｸUB" panose="020B0900000000000000" pitchFamily="50" charset="-128"/>
              <a:ea typeface="HGP創英角ｺﾞｼｯｸUB" panose="020B0900000000000000" pitchFamily="50" charset="-128"/>
            </a:endParaRPr>
          </a:p>
        </p:txBody>
      </p:sp>
      <p:sp>
        <p:nvSpPr>
          <p:cNvPr id="6" name="テキスト ボックス 5">
            <a:extLst>
              <a:ext uri="{FF2B5EF4-FFF2-40B4-BE49-F238E27FC236}">
                <a16:creationId xmlns:a16="http://schemas.microsoft.com/office/drawing/2014/main" id="{68C0119E-0815-6CF0-5778-273B37E4A848}"/>
              </a:ext>
            </a:extLst>
          </p:cNvPr>
          <p:cNvSpPr txBox="1"/>
          <p:nvPr/>
        </p:nvSpPr>
        <p:spPr>
          <a:xfrm>
            <a:off x="33271" y="7790830"/>
            <a:ext cx="4145280" cy="230832"/>
          </a:xfrm>
          <a:prstGeom prst="rect">
            <a:avLst/>
          </a:prstGeom>
          <a:noFill/>
        </p:spPr>
        <p:txBody>
          <a:bodyPr wrap="square" rtlCol="0">
            <a:spAutoFit/>
          </a:bodyPr>
          <a:lstStyle/>
          <a:p>
            <a:pPr algn="ctr"/>
            <a:r>
              <a:rPr lang="ja-JP" altLang="en-US" sz="900" dirty="0">
                <a:solidFill>
                  <a:schemeClr val="bg1"/>
                </a:solidFill>
                <a:latin typeface="HGS創英角ｺﾞｼｯｸUB" panose="020B0900000000000000" pitchFamily="50" charset="-128"/>
                <a:ea typeface="HGS創英角ｺﾞｼｯｸUB" panose="020B0900000000000000" pitchFamily="50" charset="-128"/>
              </a:rPr>
              <a:t>豊川</a:t>
            </a:r>
            <a:r>
              <a:rPr kumimoji="1" lang="ja-JP" altLang="en-US" sz="900" dirty="0">
                <a:solidFill>
                  <a:schemeClr val="bg1"/>
                </a:solidFill>
                <a:latin typeface="HGS創英角ｺﾞｼｯｸUB" panose="020B0900000000000000" pitchFamily="50" charset="-128"/>
                <a:ea typeface="HGS創英角ｺﾞｼｯｸUB" panose="020B0900000000000000" pitchFamily="50" charset="-128"/>
              </a:rPr>
              <a:t>市への手続きについては、豊川市ホームページをご確認ください。</a:t>
            </a:r>
          </a:p>
        </p:txBody>
      </p:sp>
      <p:sp>
        <p:nvSpPr>
          <p:cNvPr id="7" name="正方形/長方形 6">
            <a:extLst>
              <a:ext uri="{FF2B5EF4-FFF2-40B4-BE49-F238E27FC236}">
                <a16:creationId xmlns:a16="http://schemas.microsoft.com/office/drawing/2014/main" id="{6C03F306-A843-F02E-90B7-786D38D07E5D}"/>
              </a:ext>
            </a:extLst>
          </p:cNvPr>
          <p:cNvSpPr/>
          <p:nvPr/>
        </p:nvSpPr>
        <p:spPr>
          <a:xfrm>
            <a:off x="4194114" y="7790830"/>
            <a:ext cx="1908103" cy="2616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rPr>
              <a:t>豊川市　パートナーシップ制度</a:t>
            </a:r>
            <a:endParaRPr kumimoji="1" lang="ja-JP" altLang="en-US" sz="1000" dirty="0">
              <a:solidFill>
                <a:schemeClr val="tx1"/>
              </a:solidFill>
            </a:endParaRPr>
          </a:p>
        </p:txBody>
      </p:sp>
      <p:sp>
        <p:nvSpPr>
          <p:cNvPr id="8" name="正方形/長方形 7">
            <a:extLst>
              <a:ext uri="{FF2B5EF4-FFF2-40B4-BE49-F238E27FC236}">
                <a16:creationId xmlns:a16="http://schemas.microsoft.com/office/drawing/2014/main" id="{02E91C54-24DB-47A0-8273-D1202556F123}"/>
              </a:ext>
            </a:extLst>
          </p:cNvPr>
          <p:cNvSpPr/>
          <p:nvPr/>
        </p:nvSpPr>
        <p:spPr>
          <a:xfrm>
            <a:off x="6215683" y="7795635"/>
            <a:ext cx="606549" cy="252000"/>
          </a:xfrm>
          <a:prstGeom prst="rect">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HGS創英角ｺﾞｼｯｸUB" panose="020B0900000000000000" pitchFamily="50" charset="-128"/>
                <a:ea typeface="HGS創英角ｺﾞｼｯｸUB" panose="020B0900000000000000" pitchFamily="50" charset="-128"/>
              </a:rPr>
              <a:t>検索</a:t>
            </a:r>
          </a:p>
        </p:txBody>
      </p:sp>
      <p:sp>
        <p:nvSpPr>
          <p:cNvPr id="10" name="テキスト ボックス 9">
            <a:extLst>
              <a:ext uri="{FF2B5EF4-FFF2-40B4-BE49-F238E27FC236}">
                <a16:creationId xmlns:a16="http://schemas.microsoft.com/office/drawing/2014/main" id="{10DECD98-FC77-3747-9B46-02DDEBD2CF47}"/>
              </a:ext>
            </a:extLst>
          </p:cNvPr>
          <p:cNvSpPr txBox="1"/>
          <p:nvPr/>
        </p:nvSpPr>
        <p:spPr>
          <a:xfrm>
            <a:off x="757374" y="8312541"/>
            <a:ext cx="5458309" cy="553998"/>
          </a:xfrm>
          <a:prstGeom prst="rect">
            <a:avLst/>
          </a:prstGeom>
          <a:noFill/>
        </p:spPr>
        <p:txBody>
          <a:bodyPr wrap="square" rtlCol="0">
            <a:spAutoFit/>
          </a:bodyPr>
          <a:lstStyle/>
          <a:p>
            <a:pPr algn="ctr"/>
            <a:r>
              <a:rPr lang="ja-JP" altLang="en-US" sz="1000" dirty="0">
                <a:latin typeface="HGP創英角ｺﾞｼｯｸUB" panose="020B0900000000000000" pitchFamily="50" charset="-128"/>
                <a:ea typeface="HGP創英角ｺﾞｼｯｸUB" panose="020B0900000000000000" pitchFamily="50" charset="-128"/>
              </a:rPr>
              <a:t>豊川市　市民部　人権生活安全課</a:t>
            </a:r>
            <a:endParaRPr lang="en-US" altLang="ja-JP" sz="1000" dirty="0">
              <a:latin typeface="HGP創英角ｺﾞｼｯｸUB" panose="020B0900000000000000" pitchFamily="50" charset="-128"/>
              <a:ea typeface="HGP創英角ｺﾞｼｯｸUB" panose="020B0900000000000000" pitchFamily="50" charset="-128"/>
            </a:endParaRPr>
          </a:p>
          <a:p>
            <a:pPr algn="ctr"/>
            <a:endParaRPr lang="en-US" altLang="ja-JP" sz="1000" dirty="0">
              <a:latin typeface="HGP創英角ｺﾞｼｯｸUB" panose="020B0900000000000000" pitchFamily="50" charset="-128"/>
              <a:ea typeface="HGP創英角ｺﾞｼｯｸUB" panose="020B0900000000000000" pitchFamily="50" charset="-128"/>
            </a:endParaRPr>
          </a:p>
          <a:p>
            <a:pPr algn="ctr"/>
            <a:r>
              <a:rPr lang="ja-JP" altLang="en-US" sz="1000" dirty="0">
                <a:latin typeface="HGP創英角ｺﾞｼｯｸUB" panose="020B0900000000000000" pitchFamily="50" charset="-128"/>
                <a:ea typeface="HGP創英角ｺﾞｼｯｸUB" panose="020B0900000000000000" pitchFamily="50" charset="-128"/>
              </a:rPr>
              <a:t>電話 ： </a:t>
            </a:r>
            <a:r>
              <a:rPr lang="en-US" altLang="ja-JP" sz="1000" dirty="0">
                <a:latin typeface="HGP創英角ｺﾞｼｯｸUB" panose="020B0900000000000000" pitchFamily="50" charset="-128"/>
                <a:ea typeface="HGP創英角ｺﾞｼｯｸUB" panose="020B0900000000000000" pitchFamily="50" charset="-128"/>
              </a:rPr>
              <a:t>0533-89-2149</a:t>
            </a:r>
            <a:r>
              <a:rPr lang="ja-JP" altLang="en-US" sz="1000" dirty="0">
                <a:latin typeface="HGP創英角ｺﾞｼｯｸUB" panose="020B0900000000000000" pitchFamily="50" charset="-128"/>
                <a:ea typeface="HGP創英角ｺﾞｼｯｸUB" panose="020B0900000000000000" pitchFamily="50" charset="-128"/>
              </a:rPr>
              <a:t>　　</a:t>
            </a:r>
            <a:r>
              <a:rPr lang="en-US" altLang="ja-JP" sz="1000" dirty="0">
                <a:latin typeface="HGP創英角ｺﾞｼｯｸUB" panose="020B0900000000000000" pitchFamily="50" charset="-128"/>
                <a:ea typeface="HGP創英角ｺﾞｼｯｸUB" panose="020B0900000000000000" pitchFamily="50" charset="-128"/>
              </a:rPr>
              <a:t>FAX </a:t>
            </a:r>
            <a:r>
              <a:rPr lang="ja-JP" altLang="en-US" sz="1000" dirty="0">
                <a:latin typeface="HGP創英角ｺﾞｼｯｸUB" panose="020B0900000000000000" pitchFamily="50" charset="-128"/>
                <a:ea typeface="HGP創英角ｺﾞｼｯｸUB" panose="020B0900000000000000" pitchFamily="50" charset="-128"/>
              </a:rPr>
              <a:t>： </a:t>
            </a:r>
            <a:r>
              <a:rPr lang="en-US" altLang="ja-JP" sz="1000" dirty="0">
                <a:latin typeface="HGP創英角ｺﾞｼｯｸUB" panose="020B0900000000000000" pitchFamily="50" charset="-128"/>
                <a:ea typeface="HGP創英角ｺﾞｼｯｸUB" panose="020B0900000000000000" pitchFamily="50" charset="-128"/>
              </a:rPr>
              <a:t>0533-89-2125</a:t>
            </a:r>
            <a:r>
              <a:rPr lang="ja-JP" altLang="en-US" sz="1000" dirty="0">
                <a:latin typeface="HGP創英角ｺﾞｼｯｸUB" panose="020B0900000000000000" pitchFamily="50" charset="-128"/>
                <a:ea typeface="HGP創英角ｺﾞｼｯｸUB" panose="020B0900000000000000" pitchFamily="50" charset="-128"/>
              </a:rPr>
              <a:t>　　メール ： </a:t>
            </a:r>
            <a:r>
              <a:rPr lang="en-US" altLang="ja-JP" sz="1000" dirty="0">
                <a:latin typeface="HGP創英角ｺﾞｼｯｸUB" panose="020B0900000000000000" pitchFamily="50" charset="-128"/>
                <a:ea typeface="HGP創英角ｺﾞｼｯｸUB" panose="020B0900000000000000" pitchFamily="50" charset="-128"/>
              </a:rPr>
              <a:t>jinken@city.toyokawa.lg.jp</a:t>
            </a:r>
          </a:p>
        </p:txBody>
      </p:sp>
      <p:sp>
        <p:nvSpPr>
          <p:cNvPr id="12" name="テキスト ボックス 11">
            <a:extLst>
              <a:ext uri="{FF2B5EF4-FFF2-40B4-BE49-F238E27FC236}">
                <a16:creationId xmlns:a16="http://schemas.microsoft.com/office/drawing/2014/main" id="{9121B81B-3DBB-7D0A-A358-39BC62D043BF}"/>
              </a:ext>
            </a:extLst>
          </p:cNvPr>
          <p:cNvSpPr txBox="1"/>
          <p:nvPr/>
        </p:nvSpPr>
        <p:spPr>
          <a:xfrm>
            <a:off x="380361" y="5982420"/>
            <a:ext cx="6354319" cy="1277273"/>
          </a:xfrm>
          <a:prstGeom prst="rect">
            <a:avLst/>
          </a:prstGeom>
          <a:noFill/>
        </p:spPr>
        <p:txBody>
          <a:bodyPr wrap="square" rtlCol="0">
            <a:spAutoFit/>
          </a:bodyPr>
          <a:lstStyle/>
          <a:p>
            <a:r>
              <a:rPr lang="ja-JP" altLang="en-US" sz="1100" dirty="0">
                <a:latin typeface="BIZ UDPゴシック" panose="020B0400000000000000" pitchFamily="50" charset="-128"/>
                <a:ea typeface="BIZ UDPゴシック" panose="020B0400000000000000" pitchFamily="50" charset="-128"/>
              </a:rPr>
              <a:t>運用開始日：令和</a:t>
            </a:r>
            <a:r>
              <a:rPr lang="en-US" altLang="ja-JP" sz="1100" dirty="0">
                <a:latin typeface="BIZ UDPゴシック" panose="020B0400000000000000" pitchFamily="50" charset="-128"/>
                <a:ea typeface="BIZ UDPゴシック" panose="020B0400000000000000" pitchFamily="50" charset="-128"/>
              </a:rPr>
              <a:t>7</a:t>
            </a:r>
            <a:r>
              <a:rPr lang="ja-JP" altLang="en-US" sz="1100" dirty="0">
                <a:latin typeface="BIZ UDPゴシック" panose="020B0400000000000000" pitchFamily="50" charset="-128"/>
                <a:ea typeface="BIZ UDPゴシック" panose="020B0400000000000000" pitchFamily="50" charset="-128"/>
              </a:rPr>
              <a:t>年</a:t>
            </a:r>
            <a:r>
              <a:rPr lang="en-US" altLang="ja-JP" sz="1100" dirty="0">
                <a:latin typeface="BIZ UDPゴシック" panose="020B0400000000000000" pitchFamily="50" charset="-128"/>
                <a:ea typeface="BIZ UDPゴシック" panose="020B0400000000000000" pitchFamily="50" charset="-128"/>
              </a:rPr>
              <a:t>9</a:t>
            </a:r>
            <a:r>
              <a:rPr lang="ja-JP" altLang="en-US" sz="1100" dirty="0">
                <a:latin typeface="BIZ UDPゴシック" panose="020B0400000000000000" pitchFamily="50" charset="-128"/>
                <a:ea typeface="BIZ UDPゴシック" panose="020B0400000000000000" pitchFamily="50" charset="-128"/>
              </a:rPr>
              <a:t>月</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日（月）</a:t>
            </a:r>
            <a:endParaRPr kumimoji="1" lang="en-US" altLang="ja-JP" sz="1100"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１．パートナーお二人のほかに、希望すればお子さん</a:t>
            </a:r>
            <a:r>
              <a:rPr lang="ja-JP" altLang="en-US" sz="1100" dirty="0">
                <a:latin typeface="BIZ UDPゴシック" panose="020B0400000000000000" pitchFamily="50" charset="-128"/>
                <a:ea typeface="BIZ UDPゴシック" panose="020B0400000000000000" pitchFamily="50" charset="-128"/>
              </a:rPr>
              <a:t>等</a:t>
            </a:r>
            <a:r>
              <a:rPr kumimoji="1" lang="ja-JP" altLang="en-US" sz="1100" dirty="0">
                <a:latin typeface="BIZ UDPゴシック" panose="020B0400000000000000" pitchFamily="50" charset="-128"/>
                <a:ea typeface="BIZ UDPゴシック" panose="020B0400000000000000" pitchFamily="50" charset="-128"/>
              </a:rPr>
              <a:t>の名前も記載することが可能な制度です</a:t>
            </a:r>
            <a:r>
              <a:rPr lang="ja-JP" altLang="en-US" sz="1100" dirty="0">
                <a:latin typeface="BIZ UDPゴシック" panose="020B0400000000000000" pitchFamily="50" charset="-128"/>
                <a:ea typeface="BIZ UDPゴシック" panose="020B0400000000000000" pitchFamily="50" charset="-128"/>
              </a:rPr>
              <a:t>。</a:t>
            </a:r>
            <a:endParaRPr kumimoji="1"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※2.</a:t>
            </a:r>
            <a:r>
              <a:rPr lang="ja-JP" altLang="en-US" sz="1100" dirty="0">
                <a:latin typeface="BIZ UDPゴシック" panose="020B0400000000000000" pitchFamily="50" charset="-128"/>
                <a:ea typeface="BIZ UDPゴシック" panose="020B0400000000000000" pitchFamily="50" charset="-128"/>
              </a:rPr>
              <a:t>事実婚のお二人も利用可能な制度です。</a:t>
            </a:r>
            <a:endParaRPr lang="en-US" altLang="ja-JP" sz="1100" dirty="0">
              <a:latin typeface="BIZ UDPゴシック" panose="020B0400000000000000" pitchFamily="50" charset="-128"/>
              <a:ea typeface="BIZ UDPゴシック" panose="020B0400000000000000" pitchFamily="50" charset="-128"/>
            </a:endParaRPr>
          </a:p>
          <a:p>
            <a:r>
              <a:rPr kumimoji="1" lang="en-US" altLang="ja-JP" sz="1100" dirty="0">
                <a:latin typeface="BIZ UDPゴシック" panose="020B0400000000000000" pitchFamily="50" charset="-128"/>
                <a:ea typeface="BIZ UDPゴシック" panose="020B0400000000000000" pitchFamily="50" charset="-128"/>
              </a:rPr>
              <a:t>※3.</a:t>
            </a:r>
            <a:r>
              <a:rPr kumimoji="1" lang="ja-JP" altLang="en-US" sz="1100" dirty="0">
                <a:latin typeface="BIZ UDPゴシック" panose="020B0400000000000000" pitchFamily="50" charset="-128"/>
                <a:ea typeface="BIZ UDPゴシック" panose="020B0400000000000000" pitchFamily="50" charset="-128"/>
              </a:rPr>
              <a:t>お二人のうちどちらかお一人が当該自治体にお住まいならば利用可能な制度です。</a:t>
            </a:r>
            <a:endParaRPr kumimoji="1"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ja-JP" altLang="en-US" sz="1100" u="sng" dirty="0">
                <a:latin typeface="BIZ UDPゴシック" panose="020B0400000000000000" pitchFamily="50" charset="-128"/>
                <a:ea typeface="BIZ UDPゴシック" panose="020B0400000000000000" pitchFamily="50" charset="-128"/>
              </a:rPr>
              <a:t>自治体間で宣誓（届出）の要件が異なる場合、継続の申告ができない場合がございます。</a:t>
            </a:r>
            <a:endParaRPr lang="ja-JP" altLang="en-US" sz="1100" dirty="0"/>
          </a:p>
          <a:p>
            <a:r>
              <a:rPr lang="ja-JP" altLang="en-US" sz="1100" dirty="0">
                <a:latin typeface="BIZ UDPゴシック" panose="020B0400000000000000" pitchFamily="50" charset="-128"/>
                <a:ea typeface="BIZ UDPゴシック" panose="020B0400000000000000" pitchFamily="50" charset="-128"/>
              </a:rPr>
              <a:t>　</a:t>
            </a:r>
            <a:endParaRPr kumimoji="1" lang="ja-JP" altLang="en-US" dirty="0">
              <a:solidFill>
                <a:srgbClr val="FF0000"/>
              </a:solidFill>
            </a:endParaRPr>
          </a:p>
        </p:txBody>
      </p:sp>
      <p:graphicFrame>
        <p:nvGraphicFramePr>
          <p:cNvPr id="2" name="表 1">
            <a:extLst>
              <a:ext uri="{FF2B5EF4-FFF2-40B4-BE49-F238E27FC236}">
                <a16:creationId xmlns:a16="http://schemas.microsoft.com/office/drawing/2014/main" id="{CFAE0EBA-E499-F10F-A716-5C28C4D5A4B5}"/>
              </a:ext>
            </a:extLst>
          </p:cNvPr>
          <p:cNvGraphicFramePr>
            <a:graphicFrameLocks noGrp="1"/>
          </p:cNvGraphicFramePr>
          <p:nvPr>
            <p:extLst>
              <p:ext uri="{D42A27DB-BD31-4B8C-83A1-F6EECF244321}">
                <p14:modId xmlns:p14="http://schemas.microsoft.com/office/powerpoint/2010/main" val="526702841"/>
              </p:ext>
            </p:extLst>
          </p:nvPr>
        </p:nvGraphicFramePr>
        <p:xfrm>
          <a:off x="273305" y="768246"/>
          <a:ext cx="6354320" cy="5193162"/>
        </p:xfrm>
        <a:graphic>
          <a:graphicData uri="http://schemas.openxmlformats.org/drawingml/2006/table">
            <a:tbl>
              <a:tblPr>
                <a:tableStyleId>{93296810-A885-4BE3-A3E7-6D5BEEA58F35}</a:tableStyleId>
              </a:tblPr>
              <a:tblGrid>
                <a:gridCol w="951232">
                  <a:extLst>
                    <a:ext uri="{9D8B030D-6E8A-4147-A177-3AD203B41FA5}">
                      <a16:colId xmlns:a16="http://schemas.microsoft.com/office/drawing/2014/main" val="2827737581"/>
                    </a:ext>
                  </a:extLst>
                </a:gridCol>
                <a:gridCol w="2804749">
                  <a:extLst>
                    <a:ext uri="{9D8B030D-6E8A-4147-A177-3AD203B41FA5}">
                      <a16:colId xmlns:a16="http://schemas.microsoft.com/office/drawing/2014/main" val="4060681375"/>
                    </a:ext>
                  </a:extLst>
                </a:gridCol>
                <a:gridCol w="1664181">
                  <a:extLst>
                    <a:ext uri="{9D8B030D-6E8A-4147-A177-3AD203B41FA5}">
                      <a16:colId xmlns:a16="http://schemas.microsoft.com/office/drawing/2014/main" val="694087165"/>
                    </a:ext>
                  </a:extLst>
                </a:gridCol>
                <a:gridCol w="934158">
                  <a:extLst>
                    <a:ext uri="{9D8B030D-6E8A-4147-A177-3AD203B41FA5}">
                      <a16:colId xmlns:a16="http://schemas.microsoft.com/office/drawing/2014/main" val="121908700"/>
                    </a:ext>
                  </a:extLst>
                </a:gridCol>
              </a:tblGrid>
              <a:tr h="336159">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自治体</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制度名称</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担当部署</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電話番号</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extLst>
                  <a:ext uri="{0D108BD9-81ED-4DB2-BD59-A6C34878D82A}">
                    <a16:rowId xmlns:a16="http://schemas.microsoft.com/office/drawing/2014/main" val="2116659114"/>
                  </a:ext>
                </a:extLst>
              </a:tr>
              <a:tr h="170029">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豊明市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豊明市パートナーシップ宣誓制度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企画政策課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0562‐92‐8318</a:t>
                      </a:r>
                    </a:p>
                  </a:txBody>
                  <a:tcPr marL="4778" marR="4778" marT="4778" marB="0" anchor="ctr"/>
                </a:tc>
                <a:extLst>
                  <a:ext uri="{0D108BD9-81ED-4DB2-BD59-A6C34878D82A}">
                    <a16:rowId xmlns:a16="http://schemas.microsoft.com/office/drawing/2014/main" val="3625682365"/>
                  </a:ext>
                </a:extLst>
              </a:tr>
              <a:tr h="170029">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ja-JP" altLang="en-US" sz="1400" u="none" strike="noStrike" dirty="0">
                          <a:effectLst/>
                          <a:latin typeface="HGP創英角ｺﾞｼｯｸUB" panose="020B0900000000000000" pitchFamily="50" charset="-128"/>
                          <a:ea typeface="HGP創英角ｺﾞｼｯｸUB" panose="020B0900000000000000" pitchFamily="50" charset="-128"/>
                        </a:rPr>
                        <a:t>日進市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kumimoji="1" lang="ja-JP" altLang="en-US" sz="1100" u="none" strike="noStrike" kern="1200" dirty="0">
                          <a:solidFill>
                            <a:schemeClr val="dk1"/>
                          </a:solidFill>
                          <a:effectLst/>
                          <a:latin typeface="+mj-ea"/>
                          <a:ea typeface="+mn-ea"/>
                          <a:cs typeface="+mn-cs"/>
                        </a:rPr>
                        <a:t>日進市パートナーシップ・ファミリーシップ宣誓制度（</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zh-TW" altLang="en-US" sz="1100" u="none" strike="noStrike" dirty="0">
                          <a:effectLst/>
                          <a:latin typeface="ＭＳ Ｐゴシック" panose="020B0600070205080204" pitchFamily="50" charset="-128"/>
                          <a:ea typeface="ＭＳ Ｐゴシック" panose="020B0600070205080204" pitchFamily="50" charset="-128"/>
                        </a:rPr>
                        <a:t>地域共生課</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kumimoji="1" lang="en-US" altLang="ja-JP" sz="1100" u="none" strike="noStrike" kern="1200" dirty="0">
                          <a:solidFill>
                            <a:schemeClr val="dk1"/>
                          </a:solidFill>
                          <a:effectLst/>
                          <a:latin typeface="+mj-ea"/>
                          <a:ea typeface="+mn-ea"/>
                          <a:cs typeface="+mn-cs"/>
                        </a:rPr>
                        <a:t>0561‐75‐1682</a:t>
                      </a:r>
                      <a:endParaRPr kumimoji="1" lang="en-US" altLang="ja-JP" sz="1100" b="0" i="0" u="none" strike="noStrike" kern="1200" dirty="0">
                        <a:solidFill>
                          <a:srgbClr val="000000"/>
                        </a:solidFill>
                        <a:effectLst/>
                        <a:latin typeface="+mj-ea"/>
                        <a:ea typeface="+mn-ea"/>
                        <a:cs typeface="+mn-cs"/>
                      </a:endParaRPr>
                    </a:p>
                  </a:txBody>
                  <a:tcPr marL="4778" marR="4778" marT="4778" marB="0" anchor="ctr"/>
                </a:tc>
                <a:extLst>
                  <a:ext uri="{0D108BD9-81ED-4DB2-BD59-A6C34878D82A}">
                    <a16:rowId xmlns:a16="http://schemas.microsoft.com/office/drawing/2014/main" val="3885729526"/>
                  </a:ext>
                </a:extLst>
              </a:tr>
              <a:tr h="170029">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田原市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田原市パートナーシップ・ファミリーシップ宣誓制度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mj-ea"/>
                          <a:ea typeface="+mj-ea"/>
                        </a:rPr>
                        <a:t>企画課</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en-US" altLang="ja-JP" sz="1100" u="none" strike="noStrike" dirty="0">
                          <a:effectLst/>
                          <a:latin typeface="+mj-ea"/>
                          <a:ea typeface="+mj-ea"/>
                        </a:rPr>
                        <a:t>0531‐23‐3507</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770466418"/>
                  </a:ext>
                </a:extLst>
              </a:tr>
              <a:tr h="170029">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愛西市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j-ea"/>
                          <a:ea typeface="+mj-ea"/>
                        </a:rPr>
                        <a:t>愛西市パートナーシップ・ファミリーシップ宣誓制度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市民協働課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0567-55-7113</a:t>
                      </a:r>
                    </a:p>
                  </a:txBody>
                  <a:tcPr marL="4778" marR="4778" marT="4778" marB="0" anchor="ctr"/>
                </a:tc>
                <a:extLst>
                  <a:ext uri="{0D108BD9-81ED-4DB2-BD59-A6C34878D82A}">
                    <a16:rowId xmlns:a16="http://schemas.microsoft.com/office/drawing/2014/main" val="589561084"/>
                  </a:ext>
                </a:extLst>
              </a:tr>
              <a:tr h="24516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清須市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清須市ファミリーシップ宣誓制度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企画政策課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052-400-2911</a:t>
                      </a:r>
                    </a:p>
                  </a:txBody>
                  <a:tcPr marL="4778" marR="4778" marT="4778" marB="0" anchor="ctr"/>
                </a:tc>
                <a:extLst>
                  <a:ext uri="{0D108BD9-81ED-4DB2-BD59-A6C34878D82A}">
                    <a16:rowId xmlns:a16="http://schemas.microsoft.com/office/drawing/2014/main" val="2026689117"/>
                  </a:ext>
                </a:extLst>
              </a:tr>
              <a:tr h="24516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弥富市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弥富市ファミリーシップ宣誓制度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市民協働課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0567-65-1111</a:t>
                      </a:r>
                    </a:p>
                  </a:txBody>
                  <a:tcPr marL="4778" marR="4778" marT="4778" marB="0" anchor="ctr"/>
                </a:tc>
                <a:extLst>
                  <a:ext uri="{0D108BD9-81ED-4DB2-BD59-A6C34878D82A}">
                    <a16:rowId xmlns:a16="http://schemas.microsoft.com/office/drawing/2014/main" val="479092595"/>
                  </a:ext>
                </a:extLst>
              </a:tr>
              <a:tr h="24516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みよし市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j-ea"/>
                          <a:ea typeface="+mj-ea"/>
                        </a:rPr>
                        <a:t>みよし市パートナーシップ・ファミリーシップ宣誓制度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協働推進課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0561-32-8025</a:t>
                      </a:r>
                    </a:p>
                  </a:txBody>
                  <a:tcPr marL="4778" marR="4778" marT="4778" marB="0" anchor="ctr"/>
                </a:tc>
                <a:extLst>
                  <a:ext uri="{0D108BD9-81ED-4DB2-BD59-A6C34878D82A}">
                    <a16:rowId xmlns:a16="http://schemas.microsoft.com/office/drawing/2014/main" val="1264487049"/>
                  </a:ext>
                </a:extLst>
              </a:tr>
              <a:tr h="24516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あま市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j-ea"/>
                          <a:ea typeface="+mn-ea"/>
                          <a:cs typeface="+mn-cs"/>
                        </a:rPr>
                        <a:t>あま市ファミリーシップ宣誓制度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人権推進課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052-444-0398</a:t>
                      </a:r>
                    </a:p>
                  </a:txBody>
                  <a:tcPr marL="4778" marR="4778" marT="4778" marB="0" anchor="ctr"/>
                </a:tc>
                <a:extLst>
                  <a:ext uri="{0D108BD9-81ED-4DB2-BD59-A6C34878D82A}">
                    <a16:rowId xmlns:a16="http://schemas.microsoft.com/office/drawing/2014/main" val="1013122184"/>
                  </a:ext>
                </a:extLst>
              </a:tr>
              <a:tr h="380653">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長久手市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長久手市パートナーシップ・ファミリーシップ宣誓制度（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mj-ea"/>
                          <a:ea typeface="+mj-ea"/>
                        </a:rPr>
                        <a:t>観光商工課</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en-US" altLang="ja-JP" sz="1100" u="none" strike="noStrike" dirty="0">
                          <a:effectLst/>
                          <a:latin typeface="+mj-ea"/>
                          <a:ea typeface="+mj-ea"/>
                        </a:rPr>
                        <a:t>0561‐56‐0641</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2060341816"/>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豊山町</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豊山町パートナーシップ・ファミリーシップ宣誓制度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企画課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0568-28-0913</a:t>
                      </a:r>
                    </a:p>
                  </a:txBody>
                  <a:tcPr marL="4778" marR="4778" marT="4778" marB="0" anchor="ctr"/>
                </a:tc>
                <a:extLst>
                  <a:ext uri="{0D108BD9-81ED-4DB2-BD59-A6C34878D82A}">
                    <a16:rowId xmlns:a16="http://schemas.microsoft.com/office/drawing/2014/main" val="3811135932"/>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大口町</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大口町パートナーシップ・ファミリーシップ宣誓制度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地域協働課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0587‐95‐1691</a:t>
                      </a:r>
                    </a:p>
                  </a:txBody>
                  <a:tcPr marL="4778" marR="4778" marT="4778" marB="0" anchor="ctr"/>
                </a:tc>
                <a:extLst>
                  <a:ext uri="{0D108BD9-81ED-4DB2-BD59-A6C34878D82A}">
                    <a16:rowId xmlns:a16="http://schemas.microsoft.com/office/drawing/2014/main" val="1207365539"/>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扶桑町</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扶桑町パートナーシップ・ファミリーシップ宣誓制度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地域協働課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0587-92-4111</a:t>
                      </a:r>
                    </a:p>
                  </a:txBody>
                  <a:tcPr marL="4778" marR="4778" marT="4778" marB="0" anchor="ctr"/>
                </a:tc>
                <a:extLst>
                  <a:ext uri="{0D108BD9-81ED-4DB2-BD59-A6C34878D82A}">
                    <a16:rowId xmlns:a16="http://schemas.microsoft.com/office/drawing/2014/main" val="897054440"/>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東浦町</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東浦町パートナーシップ・ファミリーシップ宣誓制度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住民自治課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0562-83-3111</a:t>
                      </a:r>
                    </a:p>
                  </a:txBody>
                  <a:tcPr marL="4778" marR="4778" marT="4778" marB="0" anchor="ctr"/>
                </a:tc>
                <a:extLst>
                  <a:ext uri="{0D108BD9-81ED-4DB2-BD59-A6C34878D82A}">
                    <a16:rowId xmlns:a16="http://schemas.microsoft.com/office/drawing/2014/main" val="3010185237"/>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武豊町</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武豊町パートナーシップ・ファミリーシップ宣誓制度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企画政策課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0569-72-1111</a:t>
                      </a:r>
                    </a:p>
                  </a:txBody>
                  <a:tcPr marL="4778" marR="4778" marT="4778" marB="0" anchor="ctr"/>
                </a:tc>
                <a:extLst>
                  <a:ext uri="{0D108BD9-81ED-4DB2-BD59-A6C34878D82A}">
                    <a16:rowId xmlns:a16="http://schemas.microsoft.com/office/drawing/2014/main" val="2141499550"/>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幸田町</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幸田町パートナーシップ宣誓制度</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mj-ea"/>
                          <a:ea typeface="+mj-ea"/>
                        </a:rPr>
                        <a:t>企画政策課</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en-US" altLang="ja-JP" sz="1100" u="none" strike="noStrike" dirty="0">
                          <a:effectLst/>
                          <a:latin typeface="+mj-ea"/>
                          <a:ea typeface="+mj-ea"/>
                        </a:rPr>
                        <a:t>0564‐62‐1111</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283559343"/>
                  </a:ext>
                </a:extLst>
              </a:tr>
            </a:tbl>
          </a:graphicData>
        </a:graphic>
      </p:graphicFrame>
    </p:spTree>
    <p:extLst>
      <p:ext uri="{BB962C8B-B14F-4D97-AF65-F5344CB8AC3E}">
        <p14:creationId xmlns:p14="http://schemas.microsoft.com/office/powerpoint/2010/main" val="31776604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1348</TotalTime>
  <Words>1052</Words>
  <Application>Microsoft Office PowerPoint</Application>
  <PresentationFormat>A4 210 x 297 mm</PresentationFormat>
  <Paragraphs>197</Paragraphs>
  <Slides>3</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BIZ UDPゴシック</vt:lpstr>
      <vt:lpstr>HGP創英角ｺﾞｼｯｸUB</vt:lpstr>
      <vt:lpstr>HGS創英角ｺﾞｼｯｸUB</vt:lpstr>
      <vt:lpstr>ＭＳ Ｐゴシック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00otsuka</dc:creator>
  <cp:lastModifiedBy>平松　沙紀</cp:lastModifiedBy>
  <cp:revision>169</cp:revision>
  <cp:lastPrinted>2025-08-19T10:08:48Z</cp:lastPrinted>
  <dcterms:created xsi:type="dcterms:W3CDTF">2017-10-03T02:55:39Z</dcterms:created>
  <dcterms:modified xsi:type="dcterms:W3CDTF">2025-10-23T02:44:54Z</dcterms:modified>
</cp:coreProperties>
</file>